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EE047-7CD2-4DC9-9DF4-D7EE0AFF1248}" type="datetimeFigureOut">
              <a:rPr lang="nl-NL" smtClean="0"/>
              <a:pPr/>
              <a:t>10-2-2014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1D2D6-C00A-4933-8DD0-C1192F37B164}" type="slidenum">
              <a:rPr lang="en-GB" smtClean="0"/>
              <a:pPr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dirty="0" smtClean="0"/>
              <a:t>ORGANIZATION</a:t>
            </a:r>
            <a:endParaRPr lang="en-GB" sz="80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BOARD OF CONTROL</a:t>
            </a:r>
            <a:br>
              <a:rPr lang="en-GB" dirty="0" smtClean="0"/>
            </a:br>
            <a:r>
              <a:rPr lang="en-GB" dirty="0" smtClean="0"/>
              <a:t>GENERAL MANAGEMENT TEAM</a:t>
            </a:r>
          </a:p>
          <a:p>
            <a:r>
              <a:rPr lang="en-GB" dirty="0" smtClean="0"/>
              <a:t>FRANCHISE DIVISIONS</a:t>
            </a:r>
            <a:endParaRPr lang="en-GB" dirty="0"/>
          </a:p>
        </p:txBody>
      </p:sp>
      <p:sp>
        <p:nvSpPr>
          <p:cNvPr id="4" name="Ondertitel 2"/>
          <p:cNvSpPr txBox="1">
            <a:spLocks/>
          </p:cNvSpPr>
          <p:nvPr/>
        </p:nvSpPr>
        <p:spPr>
          <a:xfrm>
            <a:off x="1259632" y="6021288"/>
            <a:ext cx="64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WSF SPECIFIC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2214563" y="4572000"/>
            <a:ext cx="3297237" cy="2155825"/>
            <a:chOff x="2214563" y="4572010"/>
            <a:chExt cx="3297233" cy="2155815"/>
          </a:xfrm>
        </p:grpSpPr>
        <p:cxnSp>
          <p:nvCxnSpPr>
            <p:cNvPr id="49" name="Straight Connector 48"/>
            <p:cNvCxnSpPr/>
            <p:nvPr/>
          </p:nvCxnSpPr>
          <p:spPr bwMode="auto">
            <a:xfrm>
              <a:off x="4071936" y="6429376"/>
              <a:ext cx="143986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 bwMode="auto">
            <a:xfrm rot="5400000" flipH="1" flipV="1">
              <a:off x="4572000" y="5500694"/>
              <a:ext cx="185736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itle 1"/>
            <p:cNvSpPr txBox="1">
              <a:spLocks/>
            </p:cNvSpPr>
            <p:nvPr/>
          </p:nvSpPr>
          <p:spPr>
            <a:xfrm>
              <a:off x="2214563" y="6072191"/>
              <a:ext cx="2214559" cy="65563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txBody>
            <a:bodyPr anchor="ctr">
              <a:normAutofit fontScale="90000" lnSpcReduction="10000"/>
            </a:bodyPr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en-GB" sz="4400" dirty="0">
                  <a:latin typeface="+mj-lt"/>
                  <a:ea typeface="+mj-ea"/>
                  <a:cs typeface="+mj-cs"/>
                </a:rPr>
                <a:t>Products</a:t>
              </a:r>
            </a:p>
          </p:txBody>
        </p:sp>
      </p:grpSp>
      <p:sp>
        <p:nvSpPr>
          <p:cNvPr id="74" name="Rectangle 73"/>
          <p:cNvSpPr/>
          <p:nvPr/>
        </p:nvSpPr>
        <p:spPr>
          <a:xfrm>
            <a:off x="500063" y="3429000"/>
            <a:ext cx="8072437" cy="15716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MT</a:t>
            </a:r>
          </a:p>
        </p:txBody>
      </p:sp>
      <p:sp>
        <p:nvSpPr>
          <p:cNvPr id="69" name="Line Callout 1 68"/>
          <p:cNvSpPr/>
          <p:nvPr/>
        </p:nvSpPr>
        <p:spPr>
          <a:xfrm>
            <a:off x="7072313" y="0"/>
            <a:ext cx="2071687" cy="1000125"/>
          </a:xfrm>
          <a:prstGeom prst="borderCallout1">
            <a:avLst>
              <a:gd name="adj1" fmla="val 50750"/>
              <a:gd name="adj2" fmla="val -4454"/>
              <a:gd name="adj3" fmla="val 385258"/>
              <a:gd name="adj4" fmla="val -15296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Sales Officer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643313" y="2357438"/>
            <a:ext cx="1857375" cy="928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3" name="Group 60"/>
          <p:cNvGrpSpPr>
            <a:grpSpLocks/>
          </p:cNvGrpSpPr>
          <p:nvPr/>
        </p:nvGrpSpPr>
        <p:grpSpPr bwMode="auto">
          <a:xfrm>
            <a:off x="1763713" y="4572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59"/>
          <p:cNvGrpSpPr>
            <a:grpSpLocks/>
          </p:cNvGrpSpPr>
          <p:nvPr/>
        </p:nvGrpSpPr>
        <p:grpSpPr bwMode="auto">
          <a:xfrm>
            <a:off x="3786188" y="4572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5857875" y="4572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>
            <a:stCxn id="12" idx="4"/>
            <a:endCxn id="11" idx="0"/>
          </p:cNvCxnSpPr>
          <p:nvPr/>
        </p:nvCxnSpPr>
        <p:spPr>
          <a:xfrm rot="5400000">
            <a:off x="4357688" y="2284413"/>
            <a:ext cx="428625" cy="31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32"/>
          <p:cNvGrpSpPr>
            <a:grpSpLocks/>
          </p:cNvGrpSpPr>
          <p:nvPr/>
        </p:nvGrpSpPr>
        <p:grpSpPr bwMode="auto">
          <a:xfrm>
            <a:off x="1500188" y="3155950"/>
            <a:ext cx="6072187" cy="773113"/>
            <a:chOff x="1643042" y="3228171"/>
            <a:chExt cx="5788066" cy="772335"/>
          </a:xfrm>
        </p:grpSpPr>
        <p:grpSp>
          <p:nvGrpSpPr>
            <p:cNvPr id="19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>
                <a:off x="1465385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339322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5322582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7251938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43042" y="3643678"/>
                <a:ext cx="5786553" cy="15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/>
            <p:cNvCxnSpPr>
              <a:stCxn id="11" idx="2"/>
            </p:cNvCxnSpPr>
            <p:nvPr/>
          </p:nvCxnSpPr>
          <p:spPr>
            <a:xfrm rot="5400000">
              <a:off x="4356269" y="3441511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3916363"/>
            <a:ext cx="1571625" cy="655637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CFO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5286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5273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5273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14625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CSO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8631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COO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78656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CKO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786188" y="250031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CEO</a:t>
            </a:r>
          </a:p>
        </p:txBody>
      </p:sp>
      <p:sp>
        <p:nvSpPr>
          <p:cNvPr id="12" name="Oval 11"/>
          <p:cNvSpPr/>
          <p:nvPr/>
        </p:nvSpPr>
        <p:spPr>
          <a:xfrm>
            <a:off x="3606800" y="785813"/>
            <a:ext cx="1930400" cy="128587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  <a:latin typeface="+mj-lt"/>
              </a:rPr>
              <a:t>BC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Board of Control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(Independent)</a:t>
            </a:r>
          </a:p>
        </p:txBody>
      </p:sp>
      <p:sp>
        <p:nvSpPr>
          <p:cNvPr id="67" name="Line Callout 1 66"/>
          <p:cNvSpPr/>
          <p:nvPr/>
        </p:nvSpPr>
        <p:spPr>
          <a:xfrm flipH="1">
            <a:off x="0" y="114300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Executive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(President of MT)</a:t>
            </a:r>
          </a:p>
        </p:txBody>
      </p:sp>
      <p:sp>
        <p:nvSpPr>
          <p:cNvPr id="70" name="Line Callout 1 69"/>
          <p:cNvSpPr/>
          <p:nvPr/>
        </p:nvSpPr>
        <p:spPr>
          <a:xfrm>
            <a:off x="7072313" y="1143000"/>
            <a:ext cx="2071687" cy="1000125"/>
          </a:xfrm>
          <a:prstGeom prst="borderCallout1">
            <a:avLst>
              <a:gd name="adj1" fmla="val 102559"/>
              <a:gd name="adj2" fmla="val -4454"/>
              <a:gd name="adj3" fmla="val 266403"/>
              <a:gd name="adj4" fmla="val -7351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Operations Officer</a:t>
            </a:r>
          </a:p>
        </p:txBody>
      </p:sp>
      <p:sp>
        <p:nvSpPr>
          <p:cNvPr id="71" name="Line Callout 1 70"/>
          <p:cNvSpPr/>
          <p:nvPr/>
        </p:nvSpPr>
        <p:spPr>
          <a:xfrm>
            <a:off x="7072313" y="2286000"/>
            <a:ext cx="2071687" cy="1000125"/>
          </a:xfrm>
          <a:prstGeom prst="borderCallout1">
            <a:avLst>
              <a:gd name="adj1" fmla="val 107130"/>
              <a:gd name="adj2" fmla="val 56603"/>
              <a:gd name="adj3" fmla="val 155165"/>
              <a:gd name="adj4" fmla="val 36827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Knowledge Officer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2214563" y="4572000"/>
            <a:ext cx="3297237" cy="2155825"/>
            <a:chOff x="2214563" y="4572010"/>
            <a:chExt cx="3297233" cy="2155815"/>
          </a:xfrm>
        </p:grpSpPr>
        <p:cxnSp>
          <p:nvCxnSpPr>
            <p:cNvPr id="50" name="Straight Connector 49"/>
            <p:cNvCxnSpPr/>
            <p:nvPr/>
          </p:nvCxnSpPr>
          <p:spPr bwMode="auto">
            <a:xfrm>
              <a:off x="4071936" y="6429376"/>
              <a:ext cx="143986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 bwMode="auto">
            <a:xfrm rot="5400000" flipH="1" flipV="1">
              <a:off x="4572000" y="5500694"/>
              <a:ext cx="185736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itle 1"/>
            <p:cNvSpPr txBox="1">
              <a:spLocks/>
            </p:cNvSpPr>
            <p:nvPr/>
          </p:nvSpPr>
          <p:spPr>
            <a:xfrm>
              <a:off x="2214563" y="6072191"/>
              <a:ext cx="2214559" cy="65563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txBody>
            <a:bodyPr anchor="ctr">
              <a:normAutofit fontScale="90000" lnSpcReduction="10000"/>
            </a:bodyPr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en-GB" sz="4400" dirty="0">
                  <a:latin typeface="+mj-lt"/>
                  <a:ea typeface="+mj-ea"/>
                  <a:cs typeface="+mj-cs"/>
                </a:rPr>
                <a:t>Products</a:t>
              </a:r>
            </a:p>
          </p:txBody>
        </p:sp>
      </p:grpSp>
      <p:sp>
        <p:nvSpPr>
          <p:cNvPr id="74" name="Rectangle 73"/>
          <p:cNvSpPr/>
          <p:nvPr/>
        </p:nvSpPr>
        <p:spPr>
          <a:xfrm>
            <a:off x="500063" y="3429000"/>
            <a:ext cx="8072437" cy="15716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MT</a:t>
            </a:r>
          </a:p>
        </p:txBody>
      </p:sp>
      <p:sp>
        <p:nvSpPr>
          <p:cNvPr id="69" name="Line Callout 1 68"/>
          <p:cNvSpPr/>
          <p:nvPr/>
        </p:nvSpPr>
        <p:spPr>
          <a:xfrm>
            <a:off x="7072313" y="0"/>
            <a:ext cx="2071687" cy="1000125"/>
          </a:xfrm>
          <a:prstGeom prst="borderCallout1">
            <a:avLst>
              <a:gd name="adj1" fmla="val 50750"/>
              <a:gd name="adj2" fmla="val -4454"/>
              <a:gd name="adj3" fmla="val 385258"/>
              <a:gd name="adj4" fmla="val -15296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Sales Officer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643313" y="2357438"/>
            <a:ext cx="1857375" cy="928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3" name="Group 60"/>
          <p:cNvGrpSpPr>
            <a:grpSpLocks/>
          </p:cNvGrpSpPr>
          <p:nvPr/>
        </p:nvGrpSpPr>
        <p:grpSpPr bwMode="auto">
          <a:xfrm>
            <a:off x="1763713" y="4572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59"/>
          <p:cNvGrpSpPr>
            <a:grpSpLocks/>
          </p:cNvGrpSpPr>
          <p:nvPr/>
        </p:nvGrpSpPr>
        <p:grpSpPr bwMode="auto">
          <a:xfrm>
            <a:off x="3786188" y="4572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5857875" y="4572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>
            <a:stCxn id="12" idx="4"/>
            <a:endCxn id="11" idx="0"/>
          </p:cNvCxnSpPr>
          <p:nvPr/>
        </p:nvCxnSpPr>
        <p:spPr>
          <a:xfrm rot="5400000">
            <a:off x="4357688" y="2284413"/>
            <a:ext cx="428625" cy="31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32"/>
          <p:cNvGrpSpPr>
            <a:grpSpLocks/>
          </p:cNvGrpSpPr>
          <p:nvPr/>
        </p:nvGrpSpPr>
        <p:grpSpPr bwMode="auto">
          <a:xfrm>
            <a:off x="1500188" y="3155950"/>
            <a:ext cx="6072187" cy="773113"/>
            <a:chOff x="1643042" y="3228171"/>
            <a:chExt cx="5788066" cy="772335"/>
          </a:xfrm>
        </p:grpSpPr>
        <p:grpSp>
          <p:nvGrpSpPr>
            <p:cNvPr id="19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>
                <a:off x="1465385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339322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5322582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7251938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43042" y="3643678"/>
                <a:ext cx="5786553" cy="15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/>
            <p:cNvCxnSpPr>
              <a:stCxn id="11" idx="2"/>
            </p:cNvCxnSpPr>
            <p:nvPr/>
          </p:nvCxnSpPr>
          <p:spPr>
            <a:xfrm rot="5400000">
              <a:off x="4356269" y="3441511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3916363"/>
            <a:ext cx="1571625" cy="655637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CFO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5286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5273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5273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14625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CSO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8631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COO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78656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CKO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786188" y="250031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CEO</a:t>
            </a:r>
          </a:p>
        </p:txBody>
      </p:sp>
      <p:sp>
        <p:nvSpPr>
          <p:cNvPr id="12" name="Oval 11"/>
          <p:cNvSpPr/>
          <p:nvPr/>
        </p:nvSpPr>
        <p:spPr>
          <a:xfrm>
            <a:off x="3606800" y="785813"/>
            <a:ext cx="1930400" cy="128587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  <a:latin typeface="+mj-lt"/>
              </a:rPr>
              <a:t>BC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Board of Control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(Independent)</a:t>
            </a:r>
          </a:p>
        </p:txBody>
      </p:sp>
      <p:sp>
        <p:nvSpPr>
          <p:cNvPr id="67" name="Line Callout 1 66"/>
          <p:cNvSpPr/>
          <p:nvPr/>
        </p:nvSpPr>
        <p:spPr>
          <a:xfrm flipH="1">
            <a:off x="0" y="114300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Executive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(President of MT)</a:t>
            </a:r>
          </a:p>
        </p:txBody>
      </p:sp>
      <p:sp>
        <p:nvSpPr>
          <p:cNvPr id="70" name="Line Callout 1 69"/>
          <p:cNvSpPr/>
          <p:nvPr/>
        </p:nvSpPr>
        <p:spPr>
          <a:xfrm>
            <a:off x="7072313" y="1143000"/>
            <a:ext cx="2071687" cy="1000125"/>
          </a:xfrm>
          <a:prstGeom prst="borderCallout1">
            <a:avLst>
              <a:gd name="adj1" fmla="val 102559"/>
              <a:gd name="adj2" fmla="val -4454"/>
              <a:gd name="adj3" fmla="val 266403"/>
              <a:gd name="adj4" fmla="val -7351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Operations Officer</a:t>
            </a:r>
          </a:p>
        </p:txBody>
      </p:sp>
      <p:sp>
        <p:nvSpPr>
          <p:cNvPr id="71" name="Line Callout 1 70"/>
          <p:cNvSpPr/>
          <p:nvPr/>
        </p:nvSpPr>
        <p:spPr>
          <a:xfrm>
            <a:off x="7072313" y="2286000"/>
            <a:ext cx="2071687" cy="1000125"/>
          </a:xfrm>
          <a:prstGeom prst="borderCallout1">
            <a:avLst>
              <a:gd name="adj1" fmla="val 107130"/>
              <a:gd name="adj2" fmla="val 56603"/>
              <a:gd name="adj3" fmla="val 155165"/>
              <a:gd name="adj4" fmla="val 36827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Knowledge Officer</a:t>
            </a:r>
          </a:p>
        </p:txBody>
      </p:sp>
      <p:sp>
        <p:nvSpPr>
          <p:cNvPr id="44" name="Line Callout 1 43"/>
          <p:cNvSpPr/>
          <p:nvPr/>
        </p:nvSpPr>
        <p:spPr>
          <a:xfrm flipH="1">
            <a:off x="0" y="2286000"/>
            <a:ext cx="2071688" cy="1000125"/>
          </a:xfrm>
          <a:prstGeom prst="borderCallout1">
            <a:avLst>
              <a:gd name="adj1" fmla="val 107130"/>
              <a:gd name="adj2" fmla="val 97064"/>
              <a:gd name="adj3" fmla="val 153641"/>
              <a:gd name="adj4" fmla="val 4344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Financial Officer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>
            <a:stCxn id="12" idx="4"/>
          </p:cNvCxnSpPr>
          <p:nvPr/>
        </p:nvCxnSpPr>
        <p:spPr>
          <a:xfrm rot="5400000">
            <a:off x="4357688" y="2284413"/>
            <a:ext cx="428625" cy="31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FUNCTIONALITY</a:t>
            </a:r>
          </a:p>
        </p:txBody>
      </p:sp>
      <p:sp>
        <p:nvSpPr>
          <p:cNvPr id="12" name="Oval 11"/>
          <p:cNvSpPr/>
          <p:nvPr/>
        </p:nvSpPr>
        <p:spPr>
          <a:xfrm>
            <a:off x="3606800" y="785813"/>
            <a:ext cx="1930400" cy="128587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  <a:latin typeface="+mj-lt"/>
              </a:rPr>
              <a:t>BC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Board of Control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(Independent)</a:t>
            </a:r>
          </a:p>
        </p:txBody>
      </p:sp>
      <p:sp>
        <p:nvSpPr>
          <p:cNvPr id="49" name="Title 48"/>
          <p:cNvSpPr>
            <a:spLocks noGrp="1"/>
          </p:cNvSpPr>
          <p:nvPr>
            <p:ph type="ctrTitle"/>
          </p:nvPr>
        </p:nvSpPr>
        <p:spPr>
          <a:xfrm>
            <a:off x="642938" y="2571750"/>
            <a:ext cx="7772400" cy="314325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Corporate Governance</a:t>
            </a:r>
            <a:br>
              <a:rPr lang="en-GB" dirty="0" smtClean="0"/>
            </a:br>
            <a:r>
              <a:rPr lang="en-GB" dirty="0" smtClean="0"/>
              <a:t>Stakeholder Representation</a:t>
            </a:r>
            <a:br>
              <a:rPr lang="en-GB" dirty="0" smtClean="0"/>
            </a:br>
            <a:r>
              <a:rPr lang="en-GB" dirty="0" smtClean="0"/>
              <a:t>Year Report Control &amp; Signing</a:t>
            </a:r>
            <a:br>
              <a:rPr lang="en-GB" dirty="0" smtClean="0"/>
            </a:br>
            <a:r>
              <a:rPr lang="en-GB" dirty="0" smtClean="0"/>
              <a:t>Strategy, Plan &amp; Budget Approval</a:t>
            </a:r>
            <a:br>
              <a:rPr lang="en-GB" dirty="0" smtClean="0"/>
            </a:b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Straight Connector 49"/>
          <p:cNvCxnSpPr/>
          <p:nvPr/>
        </p:nvCxnSpPr>
        <p:spPr>
          <a:xfrm rot="5400000">
            <a:off x="4358481" y="2213769"/>
            <a:ext cx="428625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1" idx="0"/>
          </p:cNvCxnSpPr>
          <p:nvPr/>
        </p:nvCxnSpPr>
        <p:spPr>
          <a:xfrm rot="5400000">
            <a:off x="4357688" y="1141413"/>
            <a:ext cx="428625" cy="31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3786188" y="135731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CEO</a:t>
            </a:r>
          </a:p>
        </p:txBody>
      </p:sp>
      <p:sp>
        <p:nvSpPr>
          <p:cNvPr id="67" name="Line Callout 1 66"/>
          <p:cNvSpPr/>
          <p:nvPr/>
        </p:nvSpPr>
        <p:spPr>
          <a:xfrm flipH="1">
            <a:off x="0" y="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Executive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(President of MT)</a:t>
            </a:r>
          </a:p>
        </p:txBody>
      </p:sp>
      <p:sp>
        <p:nvSpPr>
          <p:cNvPr id="51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FUNCTIONALITY</a:t>
            </a:r>
          </a:p>
        </p:txBody>
      </p:sp>
      <p:sp>
        <p:nvSpPr>
          <p:cNvPr id="52" name="Title 48"/>
          <p:cNvSpPr>
            <a:spLocks noGrp="1"/>
          </p:cNvSpPr>
          <p:nvPr>
            <p:ph type="ctrTitle"/>
          </p:nvPr>
        </p:nvSpPr>
        <p:spPr>
          <a:xfrm>
            <a:off x="642938" y="2571750"/>
            <a:ext cx="7772400" cy="314325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President of the Management Team</a:t>
            </a:r>
            <a:br>
              <a:rPr lang="en-GB" dirty="0" smtClean="0"/>
            </a:br>
            <a:r>
              <a:rPr lang="en-GB" dirty="0" smtClean="0"/>
              <a:t>Sparring Partner of the BC</a:t>
            </a:r>
            <a:br>
              <a:rPr lang="en-GB" dirty="0" smtClean="0"/>
            </a:br>
            <a:r>
              <a:rPr lang="en-GB" dirty="0" smtClean="0"/>
              <a:t>Owns: Strategy, Overall Planning,</a:t>
            </a:r>
            <a:br>
              <a:rPr lang="en-GB" dirty="0" smtClean="0"/>
            </a:br>
            <a:r>
              <a:rPr lang="en-GB" dirty="0" smtClean="0"/>
              <a:t>             ICT, Business Development</a:t>
            </a:r>
            <a:br>
              <a:rPr lang="en-GB" dirty="0" smtClean="0"/>
            </a:br>
            <a:r>
              <a:rPr lang="en-GB" dirty="0" smtClean="0"/>
              <a:t>Produces the Year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1630363"/>
            <a:ext cx="1571625" cy="655637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CFO</a:t>
            </a:r>
          </a:p>
        </p:txBody>
      </p:sp>
      <p:sp>
        <p:nvSpPr>
          <p:cNvPr id="68" name="Line Callout 1 67"/>
          <p:cNvSpPr/>
          <p:nvPr/>
        </p:nvSpPr>
        <p:spPr>
          <a:xfrm flipH="1">
            <a:off x="0" y="0"/>
            <a:ext cx="2071688" cy="1000125"/>
          </a:xfrm>
          <a:prstGeom prst="borderCallout1">
            <a:avLst>
              <a:gd name="adj1" fmla="val 107130"/>
              <a:gd name="adj2" fmla="val 97064"/>
              <a:gd name="adj3" fmla="val 153641"/>
              <a:gd name="adj4" fmla="val 4344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Financial Officer</a:t>
            </a:r>
          </a:p>
        </p:txBody>
      </p:sp>
      <p:sp>
        <p:nvSpPr>
          <p:cNvPr id="64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FUNCTIONALITY</a:t>
            </a:r>
          </a:p>
        </p:txBody>
      </p:sp>
      <p:sp>
        <p:nvSpPr>
          <p:cNvPr id="65" name="Title 48"/>
          <p:cNvSpPr txBox="1">
            <a:spLocks/>
          </p:cNvSpPr>
          <p:nvPr/>
        </p:nvSpPr>
        <p:spPr>
          <a:xfrm>
            <a:off x="642938" y="2571750"/>
            <a:ext cx="8072437" cy="3143250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Owns: Finance, Treasury, and Legal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Produces: Financial Plan, Budgets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Manage: Risk, Assets, Administration,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	 Budgets, Country Development</a:t>
            </a:r>
          </a:p>
          <a:p>
            <a:pPr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Co-responsible for </a:t>
            </a:r>
            <a:r>
              <a:rPr lang="en-GB" sz="4000" dirty="0" smtClean="0"/>
              <a:t>Outlets</a:t>
            </a:r>
          </a:p>
          <a:p>
            <a:pPr fontAlgn="auto">
              <a:spcAft>
                <a:spcPts val="0"/>
              </a:spcAft>
              <a:defRPr/>
            </a:pPr>
            <a:endParaRPr lang="en-GB" sz="40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FUNCTIONALITY</a:t>
            </a:r>
          </a:p>
        </p:txBody>
      </p:sp>
      <p:sp>
        <p:nvSpPr>
          <p:cNvPr id="65" name="Title 48"/>
          <p:cNvSpPr txBox="1">
            <a:spLocks/>
          </p:cNvSpPr>
          <p:nvPr/>
        </p:nvSpPr>
        <p:spPr>
          <a:xfrm>
            <a:off x="642938" y="2571750"/>
            <a:ext cx="8072437" cy="3857625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Owns: Marketing, Sales, After Sales,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	    and Customer Care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Produces: Market Position, Customer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	    Satisfaction, and Innovation </a:t>
            </a:r>
          </a:p>
          <a:p>
            <a:pPr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Co-responsible for </a:t>
            </a:r>
            <a:r>
              <a:rPr lang="en-GB" sz="4000" dirty="0" smtClean="0"/>
              <a:t>Outlets</a:t>
            </a:r>
            <a:r>
              <a:rPr lang="en-GB" sz="40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4000" dirty="0">
                <a:latin typeface="+mj-lt"/>
                <a:ea typeface="+mj-ea"/>
                <a:cs typeface="+mj-cs"/>
              </a:rPr>
              <a:t>Profit &amp;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	    Events Quality and # of Visitors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7072313" y="0"/>
            <a:ext cx="2071687" cy="1000125"/>
          </a:xfrm>
          <a:prstGeom prst="borderCallout1">
            <a:avLst>
              <a:gd name="adj1" fmla="val 50750"/>
              <a:gd name="adj2" fmla="val -4454"/>
              <a:gd name="adj3" fmla="val 155164"/>
              <a:gd name="adj4" fmla="val -114715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Sales Officer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14625" y="16430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FUNCTIONALITY</a:t>
            </a:r>
          </a:p>
        </p:txBody>
      </p:sp>
      <p:sp>
        <p:nvSpPr>
          <p:cNvPr id="65" name="Title 48"/>
          <p:cNvSpPr txBox="1">
            <a:spLocks/>
          </p:cNvSpPr>
          <p:nvPr/>
        </p:nvSpPr>
        <p:spPr>
          <a:xfrm>
            <a:off x="642938" y="2571750"/>
            <a:ext cx="8286750" cy="3857625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Owns: Production, Storage, Transport,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      Delivery, Guarantee, and Recycling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Manage/Oder/Produce: Events, Books,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	CD, DVD, TV &amp; ICT based Services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Co-responsible for Event Organisation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	 and Education </a:t>
            </a:r>
            <a:r>
              <a:rPr lang="en-GB" sz="4000" dirty="0" smtClean="0">
                <a:latin typeface="+mj-lt"/>
                <a:ea typeface="+mj-ea"/>
                <a:cs typeface="+mj-cs"/>
              </a:rPr>
              <a:t>Facilities </a:t>
            </a:r>
            <a:endParaRPr lang="en-GB" sz="4000" dirty="0"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86313" y="1630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COO</a:t>
            </a:r>
          </a:p>
        </p:txBody>
      </p:sp>
      <p:sp>
        <p:nvSpPr>
          <p:cNvPr id="9" name="Line Callout 1 8"/>
          <p:cNvSpPr/>
          <p:nvPr/>
        </p:nvSpPr>
        <p:spPr>
          <a:xfrm>
            <a:off x="7072313" y="0"/>
            <a:ext cx="2071687" cy="1000125"/>
          </a:xfrm>
          <a:prstGeom prst="borderCallout1">
            <a:avLst>
              <a:gd name="adj1" fmla="val 102559"/>
              <a:gd name="adj2" fmla="val -4454"/>
              <a:gd name="adj3" fmla="val 152118"/>
              <a:gd name="adj4" fmla="val -6101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Operations Officer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FUNCTIONALITY</a:t>
            </a:r>
          </a:p>
        </p:txBody>
      </p:sp>
      <p:sp>
        <p:nvSpPr>
          <p:cNvPr id="65" name="Title 48"/>
          <p:cNvSpPr txBox="1">
            <a:spLocks/>
          </p:cNvSpPr>
          <p:nvPr/>
        </p:nvSpPr>
        <p:spPr>
          <a:xfrm>
            <a:off x="500063" y="2571750"/>
            <a:ext cx="8429625" cy="3857625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Owns: Knowledge Growth, Human Re-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	sources, Customers Welfare,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	Library and Education Centres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Manage: Staff, Voluntaries, Certification Co-responsible for Event Organisation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4000" dirty="0">
                <a:latin typeface="+mj-lt"/>
                <a:ea typeface="+mj-ea"/>
                <a:cs typeface="+mj-cs"/>
              </a:rPr>
              <a:t>	 and Education Facilities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786563" y="1630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CKO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7072313" y="0"/>
            <a:ext cx="2071687" cy="1000125"/>
          </a:xfrm>
          <a:prstGeom prst="borderCallout1">
            <a:avLst>
              <a:gd name="adj1" fmla="val 107130"/>
              <a:gd name="adj2" fmla="val 56603"/>
              <a:gd name="adj3" fmla="val 155165"/>
              <a:gd name="adj4" fmla="val 36827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Knowledge Officer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500188" y="2500313"/>
            <a:ext cx="6072187" cy="773112"/>
            <a:chOff x="1643042" y="3228171"/>
            <a:chExt cx="5788066" cy="772335"/>
          </a:xfrm>
        </p:grpSpPr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rot="5400000">
                <a:off x="1465384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3393226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5322581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5400000">
                <a:off x="725193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643042" y="3643678"/>
                <a:ext cx="5786553" cy="1585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 rot="5400000">
              <a:off x="1974460" y="3441512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0"/>
          <p:cNvGrpSpPr>
            <a:grpSpLocks/>
          </p:cNvGrpSpPr>
          <p:nvPr/>
        </p:nvGrpSpPr>
        <p:grpSpPr bwMode="auto">
          <a:xfrm>
            <a:off x="1763713" y="1143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3786188" y="1143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5857875" y="1143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1857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1844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1844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57" name="Title 1"/>
          <p:cNvSpPr>
            <a:spLocks noGrp="1"/>
          </p:cNvSpPr>
          <p:nvPr>
            <p:ph type="ctrTitle"/>
          </p:nvPr>
        </p:nvSpPr>
        <p:spPr>
          <a:xfrm>
            <a:off x="714375" y="3286125"/>
            <a:ext cx="1571625" cy="655638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MFF</a:t>
            </a: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2714625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MSD</a:t>
            </a: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478631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MLQ</a:t>
            </a: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678656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MSP</a:t>
            </a:r>
          </a:p>
        </p:txBody>
      </p:sp>
      <p:sp>
        <p:nvSpPr>
          <p:cNvPr id="78" name="Oval 77"/>
          <p:cNvSpPr/>
          <p:nvPr/>
        </p:nvSpPr>
        <p:spPr>
          <a:xfrm>
            <a:off x="571500" y="2714625"/>
            <a:ext cx="7929563" cy="1785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600" dirty="0" smtClean="0"/>
              <a:t>Outlets  </a:t>
            </a:r>
            <a:r>
              <a:rPr lang="en-GB" sz="3600" dirty="0"/>
              <a:t>Management  Team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500188" y="2500313"/>
            <a:ext cx="6072187" cy="773112"/>
            <a:chOff x="1643042" y="3228171"/>
            <a:chExt cx="5788066" cy="772335"/>
          </a:xfrm>
        </p:grpSpPr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rot="5400000">
                <a:off x="1465384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3393226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5322581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5400000">
                <a:off x="725193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643042" y="3643678"/>
                <a:ext cx="5786553" cy="1585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 rot="5400000">
              <a:off x="1974460" y="3441512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0"/>
          <p:cNvGrpSpPr>
            <a:grpSpLocks/>
          </p:cNvGrpSpPr>
          <p:nvPr/>
        </p:nvGrpSpPr>
        <p:grpSpPr bwMode="auto">
          <a:xfrm>
            <a:off x="1763713" y="1143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3786188" y="1143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5857875" y="1143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1857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1844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1844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57" name="Title 1"/>
          <p:cNvSpPr>
            <a:spLocks noGrp="1"/>
          </p:cNvSpPr>
          <p:nvPr>
            <p:ph type="ctrTitle"/>
          </p:nvPr>
        </p:nvSpPr>
        <p:spPr>
          <a:xfrm>
            <a:off x="714375" y="3286125"/>
            <a:ext cx="1571625" cy="655638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MFF</a:t>
            </a: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2714625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MSD</a:t>
            </a: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478631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MLQ</a:t>
            </a: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678656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ep 33"/>
          <p:cNvGrpSpPr/>
          <p:nvPr/>
        </p:nvGrpSpPr>
        <p:grpSpPr>
          <a:xfrm>
            <a:off x="683568" y="620688"/>
            <a:ext cx="7704856" cy="5616624"/>
            <a:chOff x="683568" y="620688"/>
            <a:chExt cx="7704856" cy="5616624"/>
          </a:xfrm>
        </p:grpSpPr>
        <p:sp>
          <p:nvSpPr>
            <p:cNvPr id="2" name="Rechthoek 1"/>
            <p:cNvSpPr/>
            <p:nvPr/>
          </p:nvSpPr>
          <p:spPr>
            <a:xfrm>
              <a:off x="5436096" y="620688"/>
              <a:ext cx="1512168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Counsel</a:t>
              </a:r>
            </a:p>
          </p:txBody>
        </p:sp>
        <p:sp>
          <p:nvSpPr>
            <p:cNvPr id="3" name="Rechthoek 2"/>
            <p:cNvSpPr/>
            <p:nvPr/>
          </p:nvSpPr>
          <p:spPr>
            <a:xfrm>
              <a:off x="3635896" y="620688"/>
              <a:ext cx="1512168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Board</a:t>
              </a:r>
            </a:p>
          </p:txBody>
        </p:sp>
        <p:sp>
          <p:nvSpPr>
            <p:cNvPr id="4" name="Rechthoek 3"/>
            <p:cNvSpPr/>
            <p:nvPr/>
          </p:nvSpPr>
          <p:spPr>
            <a:xfrm>
              <a:off x="3635896" y="1556792"/>
              <a:ext cx="1512168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Global Management</a:t>
              </a:r>
            </a:p>
          </p:txBody>
        </p:sp>
        <p:sp>
          <p:nvSpPr>
            <p:cNvPr id="5" name="Rechthoek 4"/>
            <p:cNvSpPr/>
            <p:nvPr/>
          </p:nvSpPr>
          <p:spPr>
            <a:xfrm>
              <a:off x="683568" y="2492896"/>
              <a:ext cx="165618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Region Management</a:t>
              </a:r>
            </a:p>
          </p:txBody>
        </p:sp>
        <p:sp>
          <p:nvSpPr>
            <p:cNvPr id="6" name="Rechthoek 5"/>
            <p:cNvSpPr/>
            <p:nvPr/>
          </p:nvSpPr>
          <p:spPr>
            <a:xfrm>
              <a:off x="2339752" y="2492896"/>
              <a:ext cx="6048672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200 x Country Management</a:t>
              </a:r>
            </a:p>
          </p:txBody>
        </p:sp>
        <p:grpSp>
          <p:nvGrpSpPr>
            <p:cNvPr id="13" name="Groep 18"/>
            <p:cNvGrpSpPr/>
            <p:nvPr/>
          </p:nvGrpSpPr>
          <p:grpSpPr>
            <a:xfrm>
              <a:off x="683568" y="3140968"/>
              <a:ext cx="7704856" cy="3096344"/>
              <a:chOff x="683568" y="3429000"/>
              <a:chExt cx="7704856" cy="3096344"/>
            </a:xfrm>
          </p:grpSpPr>
          <p:sp>
            <p:nvSpPr>
              <p:cNvPr id="7" name="Rechthoek 6"/>
              <p:cNvSpPr/>
              <p:nvPr/>
            </p:nvSpPr>
            <p:spPr>
              <a:xfrm>
                <a:off x="683568" y="3429000"/>
                <a:ext cx="1656184" cy="64807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General Taks</a:t>
                </a:r>
              </a:p>
            </p:txBody>
          </p:sp>
          <p:sp>
            <p:nvSpPr>
              <p:cNvPr id="8" name="Rechthoek 7"/>
              <p:cNvSpPr/>
              <p:nvPr/>
            </p:nvSpPr>
            <p:spPr>
              <a:xfrm>
                <a:off x="2339752" y="3429000"/>
                <a:ext cx="6048672" cy="64807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Strategy, Finance, Delivery, Market, Knowledge</a:t>
                </a:r>
                <a:endParaRPr lang="nl-NL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9" name="Rechthoek 8"/>
              <p:cNvSpPr/>
              <p:nvPr/>
            </p:nvSpPr>
            <p:spPr>
              <a:xfrm>
                <a:off x="683568" y="4077072"/>
                <a:ext cx="1656184" cy="244827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dirty="0" smtClean="0"/>
                  <a:t>Products </a:t>
                </a:r>
              </a:p>
              <a:p>
                <a:pPr algn="ctr"/>
                <a:r>
                  <a:rPr lang="en-US" dirty="0" smtClean="0"/>
                  <a:t>and </a:t>
                </a:r>
              </a:p>
              <a:p>
                <a:pPr algn="ctr"/>
                <a:r>
                  <a:rPr lang="en-US" dirty="0" smtClean="0"/>
                  <a:t>Services</a:t>
                </a:r>
                <a:endParaRPr lang="nl-NL" dirty="0"/>
              </a:p>
            </p:txBody>
          </p:sp>
          <p:sp>
            <p:nvSpPr>
              <p:cNvPr id="10" name="Rechthoek 9"/>
              <p:cNvSpPr/>
              <p:nvPr/>
            </p:nvSpPr>
            <p:spPr>
              <a:xfrm>
                <a:off x="2339752" y="4077072"/>
                <a:ext cx="6048672" cy="244827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1. Gathering of donations 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2. Moderating the Needed level of Global Sustainability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3. Moderating the United Nations “The Future We Want” result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4. Reporting “The Gap” 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5. Moderating the ranking of “The Most Polluting Habits and Productions”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6. Moderating the ranking of “The Best Clean Development Methodologies” 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7. Moderation Project Proposals for “The Shift” from here to “The Future We Need”;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8. Moderating Volunteers for realizing “The Shift”;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9. Moderating Co-creation Consortia for “The Shift” Projects; 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10. Delegating, monitoring, and reporting “The Shift” Projects; 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11. Funding and Financing “The Shift” Projects;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12. Organizing awareness around “The Shift” 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13. Searching for more sustainable “Models of Living and Social Organization”;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14. Organizing Monitoring and (funding) Stabilization of “Past Shift” areas </a:t>
                </a:r>
              </a:p>
              <a:p>
                <a:pPr marL="719138" lvl="1"/>
                <a:r>
                  <a:rPr lang="en-US" sz="1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15. Moderating Happiness, Freedom, Peace, Prosperity, and Education.</a:t>
                </a:r>
                <a:endParaRPr lang="nl-NL" sz="1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cxnSp>
          <p:nvCxnSpPr>
            <p:cNvPr id="12" name="Rechte verbindingslijn 11"/>
            <p:cNvCxnSpPr>
              <a:stCxn id="2" idx="1"/>
              <a:endCxn id="3" idx="3"/>
            </p:cNvCxnSpPr>
            <p:nvPr/>
          </p:nvCxnSpPr>
          <p:spPr>
            <a:xfrm flipH="1">
              <a:off x="5148064" y="944724"/>
              <a:ext cx="2880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3"/>
            <p:cNvCxnSpPr>
              <a:stCxn id="3" idx="2"/>
              <a:endCxn id="4" idx="0"/>
            </p:cNvCxnSpPr>
            <p:nvPr/>
          </p:nvCxnSpPr>
          <p:spPr>
            <a:xfrm>
              <a:off x="4391980" y="1268760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5"/>
            <p:cNvCxnSpPr>
              <a:stCxn id="4" idx="2"/>
            </p:cNvCxnSpPr>
            <p:nvPr/>
          </p:nvCxnSpPr>
          <p:spPr>
            <a:xfrm>
              <a:off x="4391980" y="2204864"/>
              <a:ext cx="0" cy="72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500188" y="2500313"/>
            <a:ext cx="6072187" cy="773112"/>
            <a:chOff x="1643042" y="3228171"/>
            <a:chExt cx="5788066" cy="772335"/>
          </a:xfrm>
        </p:grpSpPr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rot="5400000">
                <a:off x="1465384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3393226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5322581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5400000">
                <a:off x="725193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643042" y="3643678"/>
                <a:ext cx="5786553" cy="1585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 rot="5400000">
              <a:off x="1974460" y="3441512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0"/>
          <p:cNvGrpSpPr>
            <a:grpSpLocks/>
          </p:cNvGrpSpPr>
          <p:nvPr/>
        </p:nvGrpSpPr>
        <p:grpSpPr bwMode="auto">
          <a:xfrm>
            <a:off x="1763713" y="1143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3786188" y="1143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5857875" y="1143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1857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1844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1844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4572000"/>
            <a:ext cx="2143125" cy="1000125"/>
          </a:xfrm>
          <a:prstGeom prst="borderCallout1">
            <a:avLst>
              <a:gd name="adj1" fmla="val -7154"/>
              <a:gd name="adj2" fmla="val 94857"/>
              <a:gd name="adj3" fmla="val -52072"/>
              <a:gd name="adj4" fmla="val 58161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Franchise Formula</a:t>
            </a:r>
          </a:p>
        </p:txBody>
      </p:sp>
      <p:sp>
        <p:nvSpPr>
          <p:cNvPr id="57" name="Title 1"/>
          <p:cNvSpPr>
            <a:spLocks noGrp="1"/>
          </p:cNvSpPr>
          <p:nvPr>
            <p:ph type="ctrTitle"/>
          </p:nvPr>
        </p:nvSpPr>
        <p:spPr>
          <a:xfrm>
            <a:off x="714375" y="3286125"/>
            <a:ext cx="1571625" cy="655638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MFF</a:t>
            </a: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2714625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MSD</a:t>
            </a: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478631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MLQ</a:t>
            </a: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678656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500188" y="2500313"/>
            <a:ext cx="6072187" cy="773112"/>
            <a:chOff x="1643042" y="3228171"/>
            <a:chExt cx="5788066" cy="772335"/>
          </a:xfrm>
        </p:grpSpPr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rot="5400000">
                <a:off x="1465384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3393226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5322581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5400000">
                <a:off x="725193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643042" y="3643678"/>
                <a:ext cx="5786553" cy="1585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 rot="5400000">
              <a:off x="1974460" y="3441512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0"/>
          <p:cNvGrpSpPr>
            <a:grpSpLocks/>
          </p:cNvGrpSpPr>
          <p:nvPr/>
        </p:nvGrpSpPr>
        <p:grpSpPr bwMode="auto">
          <a:xfrm>
            <a:off x="1763713" y="1143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3786188" y="1143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5857875" y="1143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1857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1844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1844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4572000"/>
            <a:ext cx="2143125" cy="1000125"/>
          </a:xfrm>
          <a:prstGeom prst="borderCallout1">
            <a:avLst>
              <a:gd name="adj1" fmla="val -7154"/>
              <a:gd name="adj2" fmla="val 94857"/>
              <a:gd name="adj3" fmla="val -52072"/>
              <a:gd name="adj4" fmla="val 58161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Franchise Formula</a:t>
            </a:r>
          </a:p>
        </p:txBody>
      </p:sp>
      <p:sp>
        <p:nvSpPr>
          <p:cNvPr id="57" name="Title 1"/>
          <p:cNvSpPr>
            <a:spLocks noGrp="1"/>
          </p:cNvSpPr>
          <p:nvPr>
            <p:ph type="ctrTitle"/>
          </p:nvPr>
        </p:nvSpPr>
        <p:spPr>
          <a:xfrm>
            <a:off x="714375" y="3286125"/>
            <a:ext cx="1571625" cy="655638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MFF</a:t>
            </a: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2714625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MSD</a:t>
            </a: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478631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MLQ</a:t>
            </a: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678656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MSP</a:t>
            </a:r>
          </a:p>
        </p:txBody>
      </p:sp>
      <p:sp>
        <p:nvSpPr>
          <p:cNvPr id="77" name="Line Callout 1 76"/>
          <p:cNvSpPr/>
          <p:nvPr/>
        </p:nvSpPr>
        <p:spPr>
          <a:xfrm flipH="1">
            <a:off x="0" y="5857875"/>
            <a:ext cx="2143125" cy="1000125"/>
          </a:xfrm>
          <a:prstGeom prst="borderCallout1">
            <a:avLst>
              <a:gd name="adj1" fmla="val -2583"/>
              <a:gd name="adj2" fmla="val -4454"/>
              <a:gd name="adj3" fmla="val -181595"/>
              <a:gd name="adj4" fmla="val -63955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</a:t>
            </a:r>
            <a:br>
              <a:rPr lang="en-GB" sz="2000" dirty="0"/>
            </a:br>
            <a:r>
              <a:rPr lang="en-GB" sz="2000" dirty="0"/>
              <a:t>Style  &amp;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500188" y="2500313"/>
            <a:ext cx="6072187" cy="773112"/>
            <a:chOff x="1643042" y="3228171"/>
            <a:chExt cx="5788066" cy="772335"/>
          </a:xfrm>
        </p:grpSpPr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rot="5400000">
                <a:off x="1465384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3393226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5322581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5400000">
                <a:off x="725193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643042" y="3643678"/>
                <a:ext cx="5786553" cy="1585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 rot="5400000">
              <a:off x="1974460" y="3441512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0"/>
          <p:cNvGrpSpPr>
            <a:grpSpLocks/>
          </p:cNvGrpSpPr>
          <p:nvPr/>
        </p:nvGrpSpPr>
        <p:grpSpPr bwMode="auto">
          <a:xfrm>
            <a:off x="1763713" y="1143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3786188" y="1143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5857875" y="1143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1857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1844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1844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4572000"/>
            <a:ext cx="2143125" cy="1000125"/>
          </a:xfrm>
          <a:prstGeom prst="borderCallout1">
            <a:avLst>
              <a:gd name="adj1" fmla="val -7154"/>
              <a:gd name="adj2" fmla="val 94857"/>
              <a:gd name="adj3" fmla="val -52072"/>
              <a:gd name="adj4" fmla="val 58161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Franchise Formula</a:t>
            </a:r>
          </a:p>
        </p:txBody>
      </p:sp>
      <p:sp>
        <p:nvSpPr>
          <p:cNvPr id="57" name="Title 1"/>
          <p:cNvSpPr>
            <a:spLocks noGrp="1"/>
          </p:cNvSpPr>
          <p:nvPr>
            <p:ph type="ctrTitle"/>
          </p:nvPr>
        </p:nvSpPr>
        <p:spPr>
          <a:xfrm>
            <a:off x="714375" y="3286125"/>
            <a:ext cx="1571625" cy="655638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MFF</a:t>
            </a: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2714625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MSD</a:t>
            </a: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478631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MLQ</a:t>
            </a: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678656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MSP</a:t>
            </a:r>
          </a:p>
        </p:txBody>
      </p:sp>
      <p:sp>
        <p:nvSpPr>
          <p:cNvPr id="75" name="Line Callout 1 74"/>
          <p:cNvSpPr/>
          <p:nvPr/>
        </p:nvSpPr>
        <p:spPr>
          <a:xfrm>
            <a:off x="7000875" y="5857875"/>
            <a:ext cx="2143125" cy="1000125"/>
          </a:xfrm>
          <a:prstGeom prst="borderCallout1">
            <a:avLst>
              <a:gd name="adj1" fmla="val -2583"/>
              <a:gd name="adj2" fmla="val -4454"/>
              <a:gd name="adj3" fmla="val -181595"/>
              <a:gd name="adj4" fmla="val -63955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</a:t>
            </a:r>
            <a:br>
              <a:rPr lang="en-GB" sz="2000" dirty="0"/>
            </a:br>
            <a:r>
              <a:rPr lang="en-GB" sz="2000" dirty="0"/>
              <a:t>Licensee Quality</a:t>
            </a:r>
          </a:p>
        </p:txBody>
      </p:sp>
      <p:sp>
        <p:nvSpPr>
          <p:cNvPr id="77" name="Line Callout 1 76"/>
          <p:cNvSpPr/>
          <p:nvPr/>
        </p:nvSpPr>
        <p:spPr>
          <a:xfrm flipH="1">
            <a:off x="0" y="5857875"/>
            <a:ext cx="2143125" cy="1000125"/>
          </a:xfrm>
          <a:prstGeom prst="borderCallout1">
            <a:avLst>
              <a:gd name="adj1" fmla="val -2583"/>
              <a:gd name="adj2" fmla="val -4454"/>
              <a:gd name="adj3" fmla="val -181595"/>
              <a:gd name="adj4" fmla="val -63955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</a:t>
            </a:r>
            <a:br>
              <a:rPr lang="en-GB" sz="2000" dirty="0"/>
            </a:br>
            <a:r>
              <a:rPr lang="en-GB" sz="2000" dirty="0"/>
              <a:t>Style  &amp;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500188" y="2500313"/>
            <a:ext cx="6072187" cy="773112"/>
            <a:chOff x="1643042" y="3228171"/>
            <a:chExt cx="5788066" cy="772335"/>
          </a:xfrm>
        </p:grpSpPr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rot="5400000">
                <a:off x="1465384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3393226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5322581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5400000">
                <a:off x="725193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643042" y="3643678"/>
                <a:ext cx="5786553" cy="1585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 rot="5400000">
              <a:off x="1974460" y="3441512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0"/>
          <p:cNvGrpSpPr>
            <a:grpSpLocks/>
          </p:cNvGrpSpPr>
          <p:nvPr/>
        </p:nvGrpSpPr>
        <p:grpSpPr bwMode="auto">
          <a:xfrm>
            <a:off x="1763713" y="1143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3786188" y="1143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5857875" y="1143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1857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1844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1844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4572000"/>
            <a:ext cx="2143125" cy="1000125"/>
          </a:xfrm>
          <a:prstGeom prst="borderCallout1">
            <a:avLst>
              <a:gd name="adj1" fmla="val -7154"/>
              <a:gd name="adj2" fmla="val 94857"/>
              <a:gd name="adj3" fmla="val -52072"/>
              <a:gd name="adj4" fmla="val 58161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Franchise Formula</a:t>
            </a:r>
          </a:p>
        </p:txBody>
      </p:sp>
      <p:sp>
        <p:nvSpPr>
          <p:cNvPr id="57" name="Title 1"/>
          <p:cNvSpPr>
            <a:spLocks noGrp="1"/>
          </p:cNvSpPr>
          <p:nvPr>
            <p:ph type="ctrTitle"/>
          </p:nvPr>
        </p:nvSpPr>
        <p:spPr>
          <a:xfrm>
            <a:off x="714375" y="3286125"/>
            <a:ext cx="1571625" cy="655638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MFF</a:t>
            </a: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2714625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MSD</a:t>
            </a: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478631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MLQ</a:t>
            </a: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678656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MSP</a:t>
            </a:r>
          </a:p>
        </p:txBody>
      </p:sp>
      <p:sp>
        <p:nvSpPr>
          <p:cNvPr id="72" name="Line Callout 1 71"/>
          <p:cNvSpPr/>
          <p:nvPr/>
        </p:nvSpPr>
        <p:spPr>
          <a:xfrm>
            <a:off x="7000875" y="4572000"/>
            <a:ext cx="2143125" cy="1000125"/>
          </a:xfrm>
          <a:prstGeom prst="borderCallout1">
            <a:avLst>
              <a:gd name="adj1" fmla="val -7154"/>
              <a:gd name="adj2" fmla="val 94857"/>
              <a:gd name="adj3" fmla="val -52072"/>
              <a:gd name="adj4" fmla="val 58161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</a:t>
            </a:r>
            <a:br>
              <a:rPr lang="en-GB" sz="2000" dirty="0"/>
            </a:br>
            <a:r>
              <a:rPr lang="en-GB" sz="2000" dirty="0"/>
              <a:t>Sales Program</a:t>
            </a:r>
          </a:p>
        </p:txBody>
      </p:sp>
      <p:sp>
        <p:nvSpPr>
          <p:cNvPr id="75" name="Line Callout 1 74"/>
          <p:cNvSpPr/>
          <p:nvPr/>
        </p:nvSpPr>
        <p:spPr>
          <a:xfrm>
            <a:off x="7000875" y="5857875"/>
            <a:ext cx="2143125" cy="1000125"/>
          </a:xfrm>
          <a:prstGeom prst="borderCallout1">
            <a:avLst>
              <a:gd name="adj1" fmla="val -2583"/>
              <a:gd name="adj2" fmla="val -4454"/>
              <a:gd name="adj3" fmla="val -181595"/>
              <a:gd name="adj4" fmla="val -63955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</a:t>
            </a:r>
            <a:br>
              <a:rPr lang="en-GB" sz="2000" dirty="0"/>
            </a:br>
            <a:r>
              <a:rPr lang="en-GB" sz="2000" dirty="0"/>
              <a:t>Licensee Quality</a:t>
            </a:r>
          </a:p>
        </p:txBody>
      </p:sp>
      <p:sp>
        <p:nvSpPr>
          <p:cNvPr id="77" name="Line Callout 1 76"/>
          <p:cNvSpPr/>
          <p:nvPr/>
        </p:nvSpPr>
        <p:spPr>
          <a:xfrm flipH="1">
            <a:off x="0" y="5857875"/>
            <a:ext cx="2143125" cy="1000125"/>
          </a:xfrm>
          <a:prstGeom prst="borderCallout1">
            <a:avLst>
              <a:gd name="adj1" fmla="val -2583"/>
              <a:gd name="adj2" fmla="val -4454"/>
              <a:gd name="adj3" fmla="val -181595"/>
              <a:gd name="adj4" fmla="val -63955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</a:t>
            </a:r>
            <a:br>
              <a:rPr lang="en-GB" sz="2000" dirty="0"/>
            </a:br>
            <a:r>
              <a:rPr lang="en-GB" sz="2000" dirty="0"/>
              <a:t>Style  &amp;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500188" y="2500313"/>
            <a:ext cx="6072187" cy="773112"/>
            <a:chOff x="1643042" y="3228171"/>
            <a:chExt cx="5788066" cy="772335"/>
          </a:xfrm>
        </p:grpSpPr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rot="5400000">
                <a:off x="1465384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3393226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5322581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5400000">
                <a:off x="725193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643042" y="3643678"/>
                <a:ext cx="5786553" cy="1585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 rot="5400000">
              <a:off x="1974460" y="3441512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0"/>
          <p:cNvGrpSpPr>
            <a:grpSpLocks/>
          </p:cNvGrpSpPr>
          <p:nvPr/>
        </p:nvGrpSpPr>
        <p:grpSpPr bwMode="auto">
          <a:xfrm>
            <a:off x="1763713" y="1143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3786188" y="1143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5857875" y="1143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1857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1844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1844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4572000"/>
            <a:ext cx="2143125" cy="1000125"/>
          </a:xfrm>
          <a:prstGeom prst="borderCallout1">
            <a:avLst>
              <a:gd name="adj1" fmla="val -7154"/>
              <a:gd name="adj2" fmla="val 94857"/>
              <a:gd name="adj3" fmla="val -52072"/>
              <a:gd name="adj4" fmla="val 58161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Franchise Formula</a:t>
            </a:r>
          </a:p>
        </p:txBody>
      </p:sp>
      <p:sp>
        <p:nvSpPr>
          <p:cNvPr id="57" name="Title 1"/>
          <p:cNvSpPr>
            <a:spLocks noGrp="1"/>
          </p:cNvSpPr>
          <p:nvPr>
            <p:ph type="ctrTitle"/>
          </p:nvPr>
        </p:nvSpPr>
        <p:spPr>
          <a:xfrm>
            <a:off x="714375" y="3286125"/>
            <a:ext cx="1571625" cy="655638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MFF</a:t>
            </a: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2714625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MSD</a:t>
            </a: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478631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MLQ</a:t>
            </a: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678656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MSP</a:t>
            </a:r>
          </a:p>
        </p:txBody>
      </p:sp>
      <p:sp>
        <p:nvSpPr>
          <p:cNvPr id="77" name="Line Callout 1 76"/>
          <p:cNvSpPr/>
          <p:nvPr/>
        </p:nvSpPr>
        <p:spPr>
          <a:xfrm flipH="1">
            <a:off x="0" y="5857875"/>
            <a:ext cx="2143125" cy="1000125"/>
          </a:xfrm>
          <a:prstGeom prst="borderCallout1">
            <a:avLst>
              <a:gd name="adj1" fmla="val -2583"/>
              <a:gd name="adj2" fmla="val -4454"/>
              <a:gd name="adj3" fmla="val -181595"/>
              <a:gd name="adj4" fmla="val -63955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</a:t>
            </a:r>
            <a:br>
              <a:rPr lang="en-GB" sz="2000" dirty="0"/>
            </a:br>
            <a:r>
              <a:rPr lang="en-GB" sz="2000" dirty="0"/>
              <a:t>Style  &amp; Design</a:t>
            </a:r>
          </a:p>
        </p:txBody>
      </p:sp>
      <p:sp>
        <p:nvSpPr>
          <p:cNvPr id="46096" name="Subtitle 36"/>
          <p:cNvSpPr txBox="1">
            <a:spLocks/>
          </p:cNvSpPr>
          <p:nvPr/>
        </p:nvSpPr>
        <p:spPr bwMode="auto">
          <a:xfrm>
            <a:off x="3214688" y="4605338"/>
            <a:ext cx="5614987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GB" sz="3200">
                <a:latin typeface="Calibri" pitchFamily="34" charset="0"/>
              </a:rPr>
              <a:t>Create, together with a small ad-hoc team, the Blue Prints and Road Maps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n-GB" sz="3200">
                <a:latin typeface="Calibri" pitchFamily="34" charset="0"/>
              </a:rPr>
              <a:t>Develop Larger Scale Projects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500188" y="2500313"/>
            <a:ext cx="6072187" cy="773112"/>
            <a:chOff x="1643042" y="3228171"/>
            <a:chExt cx="5788066" cy="772335"/>
          </a:xfrm>
        </p:grpSpPr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rot="5400000">
                <a:off x="1465384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3393226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5322581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5400000">
                <a:off x="725193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643042" y="3643678"/>
                <a:ext cx="5786553" cy="1585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 rot="5400000">
              <a:off x="1974460" y="3441512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0"/>
          <p:cNvGrpSpPr>
            <a:grpSpLocks/>
          </p:cNvGrpSpPr>
          <p:nvPr/>
        </p:nvGrpSpPr>
        <p:grpSpPr bwMode="auto">
          <a:xfrm>
            <a:off x="1763713" y="1143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3786188" y="1143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5857875" y="1143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1857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1844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1844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57" name="Title 1"/>
          <p:cNvSpPr>
            <a:spLocks noGrp="1"/>
          </p:cNvSpPr>
          <p:nvPr>
            <p:ph type="ctrTitle"/>
          </p:nvPr>
        </p:nvSpPr>
        <p:spPr>
          <a:xfrm>
            <a:off x="714375" y="3286125"/>
            <a:ext cx="1571625" cy="655638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MFF</a:t>
            </a: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2714625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MSD</a:t>
            </a: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478631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MLQ</a:t>
            </a: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6786563" y="3286125"/>
            <a:ext cx="1571625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MSP</a:t>
            </a:r>
          </a:p>
        </p:txBody>
      </p:sp>
      <p:sp>
        <p:nvSpPr>
          <p:cNvPr id="72" name="Line Callout 1 71"/>
          <p:cNvSpPr/>
          <p:nvPr/>
        </p:nvSpPr>
        <p:spPr>
          <a:xfrm>
            <a:off x="7000875" y="4572000"/>
            <a:ext cx="2143125" cy="1000125"/>
          </a:xfrm>
          <a:prstGeom prst="borderCallout1">
            <a:avLst>
              <a:gd name="adj1" fmla="val -7154"/>
              <a:gd name="adj2" fmla="val 94857"/>
              <a:gd name="adj3" fmla="val -52072"/>
              <a:gd name="adj4" fmla="val 58161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</a:t>
            </a:r>
            <a:br>
              <a:rPr lang="en-GB" sz="2000" dirty="0"/>
            </a:br>
            <a:r>
              <a:rPr lang="en-GB" sz="2000" dirty="0"/>
              <a:t>Sales Program</a:t>
            </a:r>
          </a:p>
        </p:txBody>
      </p:sp>
      <p:sp>
        <p:nvSpPr>
          <p:cNvPr id="75" name="Line Callout 1 74"/>
          <p:cNvSpPr/>
          <p:nvPr/>
        </p:nvSpPr>
        <p:spPr>
          <a:xfrm>
            <a:off x="7000875" y="5857875"/>
            <a:ext cx="2143125" cy="1000125"/>
          </a:xfrm>
          <a:prstGeom prst="borderCallout1">
            <a:avLst>
              <a:gd name="adj1" fmla="val -2583"/>
              <a:gd name="adj2" fmla="val -4454"/>
              <a:gd name="adj3" fmla="val -181595"/>
              <a:gd name="adj4" fmla="val -63955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Manager </a:t>
            </a:r>
            <a:br>
              <a:rPr lang="en-GB" sz="2000" dirty="0"/>
            </a:br>
            <a:r>
              <a:rPr lang="en-GB" sz="2000" dirty="0"/>
              <a:t>Licensee Quality</a:t>
            </a:r>
          </a:p>
        </p:txBody>
      </p:sp>
      <p:sp>
        <p:nvSpPr>
          <p:cNvPr id="47120" name="Subtitle 36"/>
          <p:cNvSpPr txBox="1">
            <a:spLocks/>
          </p:cNvSpPr>
          <p:nvPr/>
        </p:nvSpPr>
        <p:spPr bwMode="auto">
          <a:xfrm>
            <a:off x="671513" y="4605338"/>
            <a:ext cx="5614987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GB" sz="3200">
                <a:latin typeface="Calibri" pitchFamily="34" charset="0"/>
              </a:rPr>
              <a:t>Market the Blue Prints and Road Maps, and select the Licensees 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n-GB" sz="3200">
                <a:latin typeface="Calibri" pitchFamily="34" charset="0"/>
              </a:rPr>
              <a:t>Manage Business Ongoing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ep 26"/>
          <p:cNvGrpSpPr/>
          <p:nvPr/>
        </p:nvGrpSpPr>
        <p:grpSpPr>
          <a:xfrm>
            <a:off x="683568" y="1556792"/>
            <a:ext cx="7704856" cy="3528392"/>
            <a:chOff x="683568" y="1556792"/>
            <a:chExt cx="7704856" cy="3528392"/>
          </a:xfrm>
        </p:grpSpPr>
        <p:sp>
          <p:nvSpPr>
            <p:cNvPr id="5" name="Rechthoek 4"/>
            <p:cNvSpPr/>
            <p:nvPr/>
          </p:nvSpPr>
          <p:spPr>
            <a:xfrm>
              <a:off x="683568" y="2492896"/>
              <a:ext cx="165618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Region Management</a:t>
              </a:r>
            </a:p>
          </p:txBody>
        </p:sp>
        <p:sp>
          <p:nvSpPr>
            <p:cNvPr id="6" name="Rechthoek 5"/>
            <p:cNvSpPr/>
            <p:nvPr/>
          </p:nvSpPr>
          <p:spPr>
            <a:xfrm>
              <a:off x="2339752" y="2492896"/>
              <a:ext cx="6048672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200 x Country Management</a:t>
              </a:r>
            </a:p>
          </p:txBody>
        </p:sp>
        <p:grpSp>
          <p:nvGrpSpPr>
            <p:cNvPr id="13" name="Groep 18"/>
            <p:cNvGrpSpPr/>
            <p:nvPr/>
          </p:nvGrpSpPr>
          <p:grpSpPr>
            <a:xfrm>
              <a:off x="683568" y="3140968"/>
              <a:ext cx="7704856" cy="1944216"/>
              <a:chOff x="683568" y="3429000"/>
              <a:chExt cx="7704856" cy="1944216"/>
            </a:xfrm>
          </p:grpSpPr>
          <p:sp>
            <p:nvSpPr>
              <p:cNvPr id="7" name="Rechthoek 6"/>
              <p:cNvSpPr/>
              <p:nvPr/>
            </p:nvSpPr>
            <p:spPr>
              <a:xfrm>
                <a:off x="683568" y="3429000"/>
                <a:ext cx="1656184" cy="64807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General Taks</a:t>
                </a:r>
              </a:p>
            </p:txBody>
          </p:sp>
          <p:sp>
            <p:nvSpPr>
              <p:cNvPr id="8" name="Rechthoek 7"/>
              <p:cNvSpPr/>
              <p:nvPr/>
            </p:nvSpPr>
            <p:spPr>
              <a:xfrm>
                <a:off x="2339752" y="3429000"/>
                <a:ext cx="6048672" cy="64807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Strategy, Finance, Delivery, Market, Knowledge</a:t>
                </a:r>
                <a:endParaRPr lang="nl-NL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9" name="Rechthoek 8"/>
              <p:cNvSpPr/>
              <p:nvPr/>
            </p:nvSpPr>
            <p:spPr>
              <a:xfrm>
                <a:off x="683568" y="4077072"/>
                <a:ext cx="1656184" cy="129614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dirty="0" smtClean="0"/>
                  <a:t>Products </a:t>
                </a:r>
              </a:p>
              <a:p>
                <a:pPr algn="ctr"/>
                <a:r>
                  <a:rPr lang="en-US" dirty="0" smtClean="0"/>
                  <a:t>and </a:t>
                </a:r>
              </a:p>
              <a:p>
                <a:pPr algn="ctr"/>
                <a:r>
                  <a:rPr lang="en-US" dirty="0" smtClean="0"/>
                  <a:t>Services</a:t>
                </a:r>
                <a:endParaRPr lang="nl-NL" dirty="0"/>
              </a:p>
            </p:txBody>
          </p:sp>
          <p:sp>
            <p:nvSpPr>
              <p:cNvPr id="10" name="Rechthoek 9"/>
              <p:cNvSpPr/>
              <p:nvPr/>
            </p:nvSpPr>
            <p:spPr>
              <a:xfrm>
                <a:off x="2339752" y="4077072"/>
                <a:ext cx="6048672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261938"/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1. Gathering of donations </a:t>
                </a:r>
              </a:p>
              <a:p>
                <a:pPr marL="261938"/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2. Moderating the Needed level of Global Sustainability</a:t>
                </a:r>
              </a:p>
              <a:p>
                <a:pPr marL="261938"/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11. Funding and Financing “The Shift” Projects</a:t>
                </a:r>
              </a:p>
              <a:p>
                <a:pPr marL="261938"/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15. Moderating Happiness, Freedom, Peace, and Prosperity </a:t>
                </a:r>
                <a:endParaRPr lang="nl-NL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grpSp>
          <p:nvGrpSpPr>
            <p:cNvPr id="15" name="Groep 25"/>
            <p:cNvGrpSpPr/>
            <p:nvPr/>
          </p:nvGrpSpPr>
          <p:grpSpPr>
            <a:xfrm>
              <a:off x="1547664" y="1556792"/>
              <a:ext cx="5976664" cy="1368152"/>
              <a:chOff x="1475656" y="1556792"/>
              <a:chExt cx="5976664" cy="1368152"/>
            </a:xfrm>
          </p:grpSpPr>
          <p:sp>
            <p:nvSpPr>
              <p:cNvPr id="2" name="Rechthoek 1"/>
              <p:cNvSpPr/>
              <p:nvPr/>
            </p:nvSpPr>
            <p:spPr>
              <a:xfrm>
                <a:off x="1475656" y="1556792"/>
                <a:ext cx="1512168" cy="64807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Counsel</a:t>
                </a:r>
              </a:p>
            </p:txBody>
          </p:sp>
          <p:sp>
            <p:nvSpPr>
              <p:cNvPr id="3" name="Rechthoek 2"/>
              <p:cNvSpPr/>
              <p:nvPr/>
            </p:nvSpPr>
            <p:spPr>
              <a:xfrm>
                <a:off x="3707904" y="1556792"/>
                <a:ext cx="1512168" cy="64807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Board</a:t>
                </a:r>
              </a:p>
            </p:txBody>
          </p:sp>
          <p:cxnSp>
            <p:nvCxnSpPr>
              <p:cNvPr id="12" name="Rechte verbindingslijn 11"/>
              <p:cNvCxnSpPr>
                <a:stCxn id="3" idx="1"/>
                <a:endCxn id="2" idx="3"/>
              </p:cNvCxnSpPr>
              <p:nvPr/>
            </p:nvCxnSpPr>
            <p:spPr>
              <a:xfrm flipH="1">
                <a:off x="2987824" y="1880828"/>
                <a:ext cx="72008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Rechte verbindingslijn 13"/>
              <p:cNvCxnSpPr>
                <a:stCxn id="3" idx="3"/>
                <a:endCxn id="4" idx="1"/>
              </p:cNvCxnSpPr>
              <p:nvPr/>
            </p:nvCxnSpPr>
            <p:spPr>
              <a:xfrm>
                <a:off x="5220072" y="1880828"/>
                <a:ext cx="72008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Groep 18"/>
              <p:cNvGrpSpPr/>
              <p:nvPr/>
            </p:nvGrpSpPr>
            <p:grpSpPr>
              <a:xfrm>
                <a:off x="5940152" y="1556792"/>
                <a:ext cx="1512168" cy="1368152"/>
                <a:chOff x="3635896" y="1556792"/>
                <a:chExt cx="1512168" cy="1368152"/>
              </a:xfrm>
            </p:grpSpPr>
            <p:sp>
              <p:nvSpPr>
                <p:cNvPr id="4" name="Rechthoek 3"/>
                <p:cNvSpPr/>
                <p:nvPr/>
              </p:nvSpPr>
              <p:spPr>
                <a:xfrm>
                  <a:off x="3635896" y="1556792"/>
                  <a:ext cx="1512168" cy="64807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nl-NL" dirty="0" smtClean="0"/>
                    <a:t>Global Management</a:t>
                  </a:r>
                </a:p>
              </p:txBody>
            </p:sp>
            <p:cxnSp>
              <p:nvCxnSpPr>
                <p:cNvPr id="16" name="Rechte verbindingslijn 15"/>
                <p:cNvCxnSpPr>
                  <a:stCxn id="4" idx="2"/>
                </p:cNvCxnSpPr>
                <p:nvPr/>
              </p:nvCxnSpPr>
              <p:spPr>
                <a:xfrm>
                  <a:off x="4391980" y="2204864"/>
                  <a:ext cx="0" cy="72008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500063" y="3429000"/>
            <a:ext cx="8072437" cy="15716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643313" y="2357438"/>
            <a:ext cx="1857375" cy="928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1763713" y="4572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59"/>
          <p:cNvGrpSpPr>
            <a:grpSpLocks/>
          </p:cNvGrpSpPr>
          <p:nvPr/>
        </p:nvGrpSpPr>
        <p:grpSpPr bwMode="auto">
          <a:xfrm>
            <a:off x="3786188" y="4572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61"/>
          <p:cNvGrpSpPr>
            <a:grpSpLocks/>
          </p:cNvGrpSpPr>
          <p:nvPr/>
        </p:nvGrpSpPr>
        <p:grpSpPr bwMode="auto">
          <a:xfrm>
            <a:off x="5857875" y="4572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>
            <a:stCxn id="12" idx="4"/>
            <a:endCxn id="11" idx="0"/>
          </p:cNvCxnSpPr>
          <p:nvPr/>
        </p:nvCxnSpPr>
        <p:spPr>
          <a:xfrm rot="5400000">
            <a:off x="4357688" y="2284413"/>
            <a:ext cx="428625" cy="31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32"/>
          <p:cNvGrpSpPr>
            <a:grpSpLocks/>
          </p:cNvGrpSpPr>
          <p:nvPr/>
        </p:nvGrpSpPr>
        <p:grpSpPr bwMode="auto">
          <a:xfrm>
            <a:off x="1500188" y="3155950"/>
            <a:ext cx="6072187" cy="773113"/>
            <a:chOff x="1643042" y="3228171"/>
            <a:chExt cx="5788066" cy="772335"/>
          </a:xfrm>
        </p:grpSpPr>
        <p:grpSp>
          <p:nvGrpSpPr>
            <p:cNvPr id="1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>
                <a:off x="1465385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339322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5322582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7251938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43042" y="3643678"/>
                <a:ext cx="5786553" cy="15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/>
            <p:cNvCxnSpPr>
              <a:stCxn id="11" idx="2"/>
            </p:cNvCxnSpPr>
            <p:nvPr/>
          </p:nvCxnSpPr>
          <p:spPr>
            <a:xfrm rot="5400000">
              <a:off x="4356269" y="3441511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3916363"/>
            <a:ext cx="1571625" cy="655637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CFO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5286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 smtClean="0">
                <a:latin typeface="+mj-lt"/>
                <a:ea typeface="+mj-ea"/>
                <a:cs typeface="+mj-cs"/>
              </a:rPr>
              <a:t>Training</a:t>
            </a:r>
            <a:endParaRPr lang="en-GB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5273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 smtClean="0">
                <a:latin typeface="+mj-lt"/>
                <a:ea typeface="+mj-ea"/>
                <a:cs typeface="+mj-cs"/>
              </a:rPr>
              <a:t>Events</a:t>
            </a:r>
            <a:endParaRPr lang="en-GB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5273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 smtClean="0"/>
              <a:t>Outlets</a:t>
            </a:r>
            <a:endParaRPr lang="en-GB" sz="4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14625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CSO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8631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COO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78656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CKO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786188" y="250031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CEO</a:t>
            </a:r>
          </a:p>
        </p:txBody>
      </p:sp>
      <p:sp>
        <p:nvSpPr>
          <p:cNvPr id="12" name="Oval 11"/>
          <p:cNvSpPr/>
          <p:nvPr/>
        </p:nvSpPr>
        <p:spPr>
          <a:xfrm>
            <a:off x="3606800" y="785813"/>
            <a:ext cx="1930400" cy="128587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  <a:latin typeface="+mj-lt"/>
              </a:rPr>
              <a:t>BC</a:t>
            </a:r>
          </a:p>
        </p:txBody>
      </p:sp>
      <p:sp>
        <p:nvSpPr>
          <p:cNvPr id="75" name="Oval 74"/>
          <p:cNvSpPr/>
          <p:nvPr/>
        </p:nvSpPr>
        <p:spPr>
          <a:xfrm>
            <a:off x="285720" y="3286136"/>
            <a:ext cx="8572560" cy="1785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dirty="0"/>
              <a:t>General  Management  Team</a:t>
            </a:r>
          </a:p>
        </p:txBody>
      </p:sp>
      <p:sp>
        <p:nvSpPr>
          <p:cNvPr id="44" name="Title 1"/>
          <p:cNvSpPr txBox="1">
            <a:spLocks/>
          </p:cNvSpPr>
          <p:nvPr/>
        </p:nvSpPr>
        <p:spPr>
          <a:xfrm>
            <a:off x="4786330" y="6072188"/>
            <a:ext cx="2214562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 smtClean="0">
                <a:latin typeface="+mj-lt"/>
                <a:ea typeface="+mj-ea"/>
                <a:cs typeface="+mj-cs"/>
              </a:rPr>
              <a:t>Products</a:t>
            </a:r>
            <a:endParaRPr lang="en-GB" sz="44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500063" y="3429000"/>
            <a:ext cx="8072437" cy="15716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643313" y="2357438"/>
            <a:ext cx="1857375" cy="928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1763713" y="4572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59"/>
          <p:cNvGrpSpPr>
            <a:grpSpLocks/>
          </p:cNvGrpSpPr>
          <p:nvPr/>
        </p:nvGrpSpPr>
        <p:grpSpPr bwMode="auto">
          <a:xfrm>
            <a:off x="3786188" y="4572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61"/>
          <p:cNvGrpSpPr>
            <a:grpSpLocks/>
          </p:cNvGrpSpPr>
          <p:nvPr/>
        </p:nvGrpSpPr>
        <p:grpSpPr bwMode="auto">
          <a:xfrm>
            <a:off x="5857875" y="4572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>
            <a:stCxn id="12" idx="4"/>
            <a:endCxn id="11" idx="0"/>
          </p:cNvCxnSpPr>
          <p:nvPr/>
        </p:nvCxnSpPr>
        <p:spPr>
          <a:xfrm rot="5400000">
            <a:off x="4357688" y="2284413"/>
            <a:ext cx="428625" cy="31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32"/>
          <p:cNvGrpSpPr>
            <a:grpSpLocks/>
          </p:cNvGrpSpPr>
          <p:nvPr/>
        </p:nvGrpSpPr>
        <p:grpSpPr bwMode="auto">
          <a:xfrm>
            <a:off x="1500188" y="3155950"/>
            <a:ext cx="6072187" cy="773113"/>
            <a:chOff x="1643042" y="3228171"/>
            <a:chExt cx="5788066" cy="772335"/>
          </a:xfrm>
        </p:grpSpPr>
        <p:grpSp>
          <p:nvGrpSpPr>
            <p:cNvPr id="1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>
                <a:off x="1465385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339322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5322582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7251938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43042" y="3643678"/>
                <a:ext cx="5786553" cy="15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/>
            <p:cNvCxnSpPr>
              <a:stCxn id="11" idx="2"/>
            </p:cNvCxnSpPr>
            <p:nvPr/>
          </p:nvCxnSpPr>
          <p:spPr>
            <a:xfrm rot="5400000">
              <a:off x="4356269" y="3441511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3916363"/>
            <a:ext cx="1571625" cy="655637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CFO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5286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5273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5273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 smtClean="0"/>
              <a:t>Outlets</a:t>
            </a:r>
            <a:endParaRPr lang="en-GB" sz="4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14625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CSO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8631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COO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78656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CKO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786188" y="250031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CEO</a:t>
            </a:r>
          </a:p>
        </p:txBody>
      </p:sp>
      <p:sp>
        <p:nvSpPr>
          <p:cNvPr id="12" name="Oval 11"/>
          <p:cNvSpPr/>
          <p:nvPr/>
        </p:nvSpPr>
        <p:spPr>
          <a:xfrm>
            <a:off x="3606800" y="785813"/>
            <a:ext cx="1930400" cy="128587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  <a:latin typeface="+mj-lt"/>
              </a:rPr>
              <a:t>BC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500063" y="3429000"/>
            <a:ext cx="8072437" cy="15716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643313" y="2357438"/>
            <a:ext cx="1857375" cy="928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1763713" y="4572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59"/>
          <p:cNvGrpSpPr>
            <a:grpSpLocks/>
          </p:cNvGrpSpPr>
          <p:nvPr/>
        </p:nvGrpSpPr>
        <p:grpSpPr bwMode="auto">
          <a:xfrm>
            <a:off x="3786188" y="4572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61"/>
          <p:cNvGrpSpPr>
            <a:grpSpLocks/>
          </p:cNvGrpSpPr>
          <p:nvPr/>
        </p:nvGrpSpPr>
        <p:grpSpPr bwMode="auto">
          <a:xfrm>
            <a:off x="5857875" y="4572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>
            <a:stCxn id="12" idx="4"/>
            <a:endCxn id="11" idx="0"/>
          </p:cNvCxnSpPr>
          <p:nvPr/>
        </p:nvCxnSpPr>
        <p:spPr>
          <a:xfrm rot="5400000">
            <a:off x="4357688" y="2284413"/>
            <a:ext cx="428625" cy="31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32"/>
          <p:cNvGrpSpPr>
            <a:grpSpLocks/>
          </p:cNvGrpSpPr>
          <p:nvPr/>
        </p:nvGrpSpPr>
        <p:grpSpPr bwMode="auto">
          <a:xfrm>
            <a:off x="1500188" y="3155950"/>
            <a:ext cx="6072187" cy="773113"/>
            <a:chOff x="1643042" y="3228171"/>
            <a:chExt cx="5788066" cy="772335"/>
          </a:xfrm>
        </p:grpSpPr>
        <p:grpSp>
          <p:nvGrpSpPr>
            <p:cNvPr id="1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>
                <a:off x="1465385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339322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5322582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7251938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43042" y="3643678"/>
                <a:ext cx="5786553" cy="15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/>
            <p:cNvCxnSpPr>
              <a:stCxn id="11" idx="2"/>
            </p:cNvCxnSpPr>
            <p:nvPr/>
          </p:nvCxnSpPr>
          <p:spPr>
            <a:xfrm rot="5400000">
              <a:off x="4356269" y="3441511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3916363"/>
            <a:ext cx="1571625" cy="655637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CFO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5286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5273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5273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 smtClean="0">
                <a:latin typeface="+mj-lt"/>
                <a:ea typeface="+mj-ea"/>
                <a:cs typeface="+mj-cs"/>
              </a:rPr>
              <a:t>Outlets</a:t>
            </a:r>
            <a:endParaRPr lang="en-GB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14625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CSO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8631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COO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78656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CKO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786188" y="250031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CEO</a:t>
            </a:r>
          </a:p>
        </p:txBody>
      </p:sp>
      <p:sp>
        <p:nvSpPr>
          <p:cNvPr id="12" name="Oval 11"/>
          <p:cNvSpPr/>
          <p:nvPr/>
        </p:nvSpPr>
        <p:spPr>
          <a:xfrm>
            <a:off x="3606800" y="785813"/>
            <a:ext cx="1930400" cy="128587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  <a:latin typeface="+mj-lt"/>
              </a:rPr>
              <a:t>BC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Board of Control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(Independent)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500063" y="3429000"/>
            <a:ext cx="8072437" cy="15716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643313" y="2357438"/>
            <a:ext cx="1857375" cy="928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1763713" y="4572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59"/>
          <p:cNvGrpSpPr>
            <a:grpSpLocks/>
          </p:cNvGrpSpPr>
          <p:nvPr/>
        </p:nvGrpSpPr>
        <p:grpSpPr bwMode="auto">
          <a:xfrm>
            <a:off x="3786188" y="4572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61"/>
          <p:cNvGrpSpPr>
            <a:grpSpLocks/>
          </p:cNvGrpSpPr>
          <p:nvPr/>
        </p:nvGrpSpPr>
        <p:grpSpPr bwMode="auto">
          <a:xfrm>
            <a:off x="5857875" y="4572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>
            <a:stCxn id="12" idx="4"/>
            <a:endCxn id="11" idx="0"/>
          </p:cNvCxnSpPr>
          <p:nvPr/>
        </p:nvCxnSpPr>
        <p:spPr>
          <a:xfrm rot="5400000">
            <a:off x="4357688" y="2284413"/>
            <a:ext cx="428625" cy="31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32"/>
          <p:cNvGrpSpPr>
            <a:grpSpLocks/>
          </p:cNvGrpSpPr>
          <p:nvPr/>
        </p:nvGrpSpPr>
        <p:grpSpPr bwMode="auto">
          <a:xfrm>
            <a:off x="1500188" y="3155950"/>
            <a:ext cx="6072187" cy="773113"/>
            <a:chOff x="1643042" y="3228171"/>
            <a:chExt cx="5788066" cy="772335"/>
          </a:xfrm>
        </p:grpSpPr>
        <p:grpSp>
          <p:nvGrpSpPr>
            <p:cNvPr id="1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>
                <a:off x="1465385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339322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5322582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7251938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43042" y="3643678"/>
                <a:ext cx="5786553" cy="15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/>
            <p:cNvCxnSpPr>
              <a:stCxn id="11" idx="2"/>
            </p:cNvCxnSpPr>
            <p:nvPr/>
          </p:nvCxnSpPr>
          <p:spPr>
            <a:xfrm rot="5400000">
              <a:off x="4356269" y="3441511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3916363"/>
            <a:ext cx="1571625" cy="655637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CFO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5286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5273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5273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14625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CSO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8631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COO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78656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CKO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786188" y="250031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CEO</a:t>
            </a:r>
          </a:p>
        </p:txBody>
      </p:sp>
      <p:sp>
        <p:nvSpPr>
          <p:cNvPr id="12" name="Oval 11"/>
          <p:cNvSpPr/>
          <p:nvPr/>
        </p:nvSpPr>
        <p:spPr>
          <a:xfrm>
            <a:off x="3606800" y="785813"/>
            <a:ext cx="1930400" cy="128587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  <a:latin typeface="+mj-lt"/>
              </a:rPr>
              <a:t>BC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Board of Control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(Independent)</a:t>
            </a:r>
          </a:p>
        </p:txBody>
      </p:sp>
      <p:sp>
        <p:nvSpPr>
          <p:cNvPr id="67" name="Line Callout 1 66"/>
          <p:cNvSpPr/>
          <p:nvPr/>
        </p:nvSpPr>
        <p:spPr>
          <a:xfrm flipH="1">
            <a:off x="0" y="114300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Executive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(President of MT)</a:t>
            </a:r>
          </a:p>
        </p:txBody>
      </p:sp>
      <p:grpSp>
        <p:nvGrpSpPr>
          <p:cNvPr id="19" name="Group 51"/>
          <p:cNvGrpSpPr>
            <a:grpSpLocks/>
          </p:cNvGrpSpPr>
          <p:nvPr/>
        </p:nvGrpSpPr>
        <p:grpSpPr bwMode="auto">
          <a:xfrm>
            <a:off x="2214563" y="4572000"/>
            <a:ext cx="3297237" cy="2155825"/>
            <a:chOff x="2214563" y="4572010"/>
            <a:chExt cx="3297233" cy="2155815"/>
          </a:xfrm>
        </p:grpSpPr>
        <p:cxnSp>
          <p:nvCxnSpPr>
            <p:cNvPr id="51" name="Straight Connector 50"/>
            <p:cNvCxnSpPr/>
            <p:nvPr/>
          </p:nvCxnSpPr>
          <p:spPr bwMode="auto">
            <a:xfrm>
              <a:off x="4071936" y="6429376"/>
              <a:ext cx="143986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 bwMode="auto">
            <a:xfrm rot="5400000" flipH="1" flipV="1">
              <a:off x="4572000" y="5500694"/>
              <a:ext cx="185736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itle 1"/>
            <p:cNvSpPr txBox="1">
              <a:spLocks/>
            </p:cNvSpPr>
            <p:nvPr/>
          </p:nvSpPr>
          <p:spPr>
            <a:xfrm>
              <a:off x="2214563" y="6072191"/>
              <a:ext cx="2214559" cy="65563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txBody>
            <a:bodyPr anchor="ctr">
              <a:normAutofit fontScale="90000" lnSpcReduction="10000"/>
            </a:bodyPr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en-GB" sz="4400" dirty="0">
                  <a:latin typeface="+mj-lt"/>
                  <a:ea typeface="+mj-ea"/>
                  <a:cs typeface="+mj-cs"/>
                </a:rPr>
                <a:t>Products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500063" y="3429000"/>
            <a:ext cx="8072437" cy="15716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643313" y="2357438"/>
            <a:ext cx="1857375" cy="928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1763713" y="4572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59"/>
          <p:cNvGrpSpPr>
            <a:grpSpLocks/>
          </p:cNvGrpSpPr>
          <p:nvPr/>
        </p:nvGrpSpPr>
        <p:grpSpPr bwMode="auto">
          <a:xfrm>
            <a:off x="3786188" y="4572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61"/>
          <p:cNvGrpSpPr>
            <a:grpSpLocks/>
          </p:cNvGrpSpPr>
          <p:nvPr/>
        </p:nvGrpSpPr>
        <p:grpSpPr bwMode="auto">
          <a:xfrm>
            <a:off x="5857875" y="4572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>
            <a:stCxn id="12" idx="4"/>
            <a:endCxn id="11" idx="0"/>
          </p:cNvCxnSpPr>
          <p:nvPr/>
        </p:nvCxnSpPr>
        <p:spPr>
          <a:xfrm rot="5400000">
            <a:off x="4357688" y="2284413"/>
            <a:ext cx="428625" cy="31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32"/>
          <p:cNvGrpSpPr>
            <a:grpSpLocks/>
          </p:cNvGrpSpPr>
          <p:nvPr/>
        </p:nvGrpSpPr>
        <p:grpSpPr bwMode="auto">
          <a:xfrm>
            <a:off x="1500188" y="3155950"/>
            <a:ext cx="6072187" cy="773113"/>
            <a:chOff x="1643042" y="3228171"/>
            <a:chExt cx="5788066" cy="772335"/>
          </a:xfrm>
        </p:grpSpPr>
        <p:grpSp>
          <p:nvGrpSpPr>
            <p:cNvPr id="17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>
                <a:off x="1465385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339322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5322582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7251938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43042" y="3643678"/>
                <a:ext cx="5786553" cy="15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/>
            <p:cNvCxnSpPr>
              <a:stCxn id="11" idx="2"/>
            </p:cNvCxnSpPr>
            <p:nvPr/>
          </p:nvCxnSpPr>
          <p:spPr>
            <a:xfrm rot="5400000">
              <a:off x="4356269" y="3441511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3916363"/>
            <a:ext cx="1571625" cy="655637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CFO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5286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5273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5273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14625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CSO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8631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COO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78656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CKO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786188" y="250031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CEO</a:t>
            </a:r>
          </a:p>
        </p:txBody>
      </p:sp>
      <p:sp>
        <p:nvSpPr>
          <p:cNvPr id="12" name="Oval 11"/>
          <p:cNvSpPr/>
          <p:nvPr/>
        </p:nvSpPr>
        <p:spPr>
          <a:xfrm>
            <a:off x="3606800" y="785813"/>
            <a:ext cx="1930400" cy="128587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  <a:latin typeface="+mj-lt"/>
              </a:rPr>
              <a:t>BC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Board of Control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(Independent)</a:t>
            </a:r>
          </a:p>
        </p:txBody>
      </p:sp>
      <p:sp>
        <p:nvSpPr>
          <p:cNvPr id="67" name="Line Callout 1 66"/>
          <p:cNvSpPr/>
          <p:nvPr/>
        </p:nvSpPr>
        <p:spPr>
          <a:xfrm flipH="1">
            <a:off x="0" y="114300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Executive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(President of MT)</a:t>
            </a:r>
          </a:p>
        </p:txBody>
      </p:sp>
      <p:sp>
        <p:nvSpPr>
          <p:cNvPr id="71" name="Line Callout 1 70"/>
          <p:cNvSpPr/>
          <p:nvPr/>
        </p:nvSpPr>
        <p:spPr>
          <a:xfrm>
            <a:off x="7072313" y="2286000"/>
            <a:ext cx="2071687" cy="1000125"/>
          </a:xfrm>
          <a:prstGeom prst="borderCallout1">
            <a:avLst>
              <a:gd name="adj1" fmla="val 107130"/>
              <a:gd name="adj2" fmla="val 56603"/>
              <a:gd name="adj3" fmla="val 155165"/>
              <a:gd name="adj4" fmla="val 36827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Knowledge Officer</a:t>
            </a:r>
          </a:p>
        </p:txBody>
      </p:sp>
      <p:grpSp>
        <p:nvGrpSpPr>
          <p:cNvPr id="19" name="Group 43"/>
          <p:cNvGrpSpPr>
            <a:grpSpLocks/>
          </p:cNvGrpSpPr>
          <p:nvPr/>
        </p:nvGrpSpPr>
        <p:grpSpPr bwMode="auto">
          <a:xfrm>
            <a:off x="2214563" y="4572000"/>
            <a:ext cx="3297237" cy="2155825"/>
            <a:chOff x="2214563" y="4572010"/>
            <a:chExt cx="3297233" cy="2155815"/>
          </a:xfrm>
        </p:grpSpPr>
        <p:cxnSp>
          <p:nvCxnSpPr>
            <p:cNvPr id="49" name="Straight Connector 48"/>
            <p:cNvCxnSpPr/>
            <p:nvPr/>
          </p:nvCxnSpPr>
          <p:spPr bwMode="auto">
            <a:xfrm>
              <a:off x="4071936" y="6429376"/>
              <a:ext cx="143986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 bwMode="auto">
            <a:xfrm rot="5400000" flipH="1" flipV="1">
              <a:off x="4572000" y="5500694"/>
              <a:ext cx="185736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itle 1"/>
            <p:cNvSpPr txBox="1">
              <a:spLocks/>
            </p:cNvSpPr>
            <p:nvPr/>
          </p:nvSpPr>
          <p:spPr>
            <a:xfrm>
              <a:off x="2214563" y="6072191"/>
              <a:ext cx="2214559" cy="65563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txBody>
            <a:bodyPr anchor="ctr">
              <a:normAutofit fontScale="90000" lnSpcReduction="10000"/>
            </a:bodyPr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en-GB" sz="4400" dirty="0">
                  <a:latin typeface="+mj-lt"/>
                  <a:ea typeface="+mj-ea"/>
                  <a:cs typeface="+mj-cs"/>
                </a:rPr>
                <a:t>Products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2214563" y="4572000"/>
            <a:ext cx="3297237" cy="2155825"/>
            <a:chOff x="2214563" y="4572010"/>
            <a:chExt cx="3297233" cy="2155815"/>
          </a:xfrm>
        </p:grpSpPr>
        <p:cxnSp>
          <p:nvCxnSpPr>
            <p:cNvPr id="49" name="Straight Connector 48"/>
            <p:cNvCxnSpPr/>
            <p:nvPr/>
          </p:nvCxnSpPr>
          <p:spPr bwMode="auto">
            <a:xfrm>
              <a:off x="4071936" y="6429376"/>
              <a:ext cx="143986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 bwMode="auto">
            <a:xfrm rot="5400000" flipH="1" flipV="1">
              <a:off x="4572000" y="5500694"/>
              <a:ext cx="185736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itle 1"/>
            <p:cNvSpPr txBox="1">
              <a:spLocks/>
            </p:cNvSpPr>
            <p:nvPr/>
          </p:nvSpPr>
          <p:spPr>
            <a:xfrm>
              <a:off x="2214563" y="6072191"/>
              <a:ext cx="2214559" cy="65563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txBody>
            <a:bodyPr anchor="ctr">
              <a:normAutofit fontScale="90000" lnSpcReduction="10000"/>
            </a:bodyPr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en-GB" sz="4400" dirty="0">
                  <a:latin typeface="+mj-lt"/>
                  <a:ea typeface="+mj-ea"/>
                  <a:cs typeface="+mj-cs"/>
                </a:rPr>
                <a:t>Products</a:t>
              </a:r>
            </a:p>
          </p:txBody>
        </p:sp>
      </p:grpSp>
      <p:sp>
        <p:nvSpPr>
          <p:cNvPr id="74" name="Rectangle 73"/>
          <p:cNvSpPr/>
          <p:nvPr/>
        </p:nvSpPr>
        <p:spPr>
          <a:xfrm>
            <a:off x="500063" y="3429000"/>
            <a:ext cx="8072437" cy="15716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MT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643313" y="2357438"/>
            <a:ext cx="1857375" cy="928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3" name="Group 60"/>
          <p:cNvGrpSpPr>
            <a:grpSpLocks/>
          </p:cNvGrpSpPr>
          <p:nvPr/>
        </p:nvGrpSpPr>
        <p:grpSpPr bwMode="auto">
          <a:xfrm>
            <a:off x="1763713" y="4572000"/>
            <a:ext cx="1452562" cy="714375"/>
            <a:chOff x="1764000" y="4572008"/>
            <a:chExt cx="1452344" cy="714379"/>
          </a:xfrm>
        </p:grpSpPr>
        <p:cxnSp>
          <p:nvCxnSpPr>
            <p:cNvPr id="45" name="Straight Connector 44"/>
            <p:cNvCxnSpPr/>
            <p:nvPr/>
          </p:nvCxnSpPr>
          <p:spPr>
            <a:xfrm rot="16200000" flipV="1">
              <a:off x="2306019" y="5090330"/>
              <a:ext cx="390527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162270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3052831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764000" y="4895860"/>
              <a:ext cx="143964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59"/>
          <p:cNvGrpSpPr>
            <a:grpSpLocks/>
          </p:cNvGrpSpPr>
          <p:nvPr/>
        </p:nvGrpSpPr>
        <p:grpSpPr bwMode="auto">
          <a:xfrm>
            <a:off x="3786188" y="4572000"/>
            <a:ext cx="1439862" cy="714375"/>
            <a:chOff x="3786182" y="4572008"/>
            <a:chExt cx="1440000" cy="714380"/>
          </a:xfrm>
        </p:grpSpPr>
        <p:cxnSp>
          <p:nvCxnSpPr>
            <p:cNvPr id="38" name="Straight Connector 37"/>
            <p:cNvCxnSpPr/>
            <p:nvPr/>
          </p:nvCxnSpPr>
          <p:spPr>
            <a:xfrm rot="16200000" flipV="1">
              <a:off x="4377599" y="5090331"/>
              <a:ext cx="390528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5053143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V="1">
              <a:off x="3624256" y="4733934"/>
              <a:ext cx="325440" cy="1587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786182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5857875" y="4572000"/>
            <a:ext cx="1439863" cy="714375"/>
            <a:chOff x="5857884" y="4572008"/>
            <a:chExt cx="1440000" cy="714379"/>
          </a:xfrm>
        </p:grpSpPr>
        <p:cxnSp>
          <p:nvCxnSpPr>
            <p:cNvPr id="46" name="Straight Connector 45"/>
            <p:cNvCxnSpPr/>
            <p:nvPr/>
          </p:nvCxnSpPr>
          <p:spPr>
            <a:xfrm rot="16200000" flipV="1">
              <a:off x="6377857" y="5090330"/>
              <a:ext cx="390527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V="1">
              <a:off x="7124844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V="1">
              <a:off x="5695958" y="4733934"/>
              <a:ext cx="325440" cy="158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857884" y="4895860"/>
              <a:ext cx="14400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>
            <a:stCxn id="12" idx="4"/>
            <a:endCxn id="11" idx="0"/>
          </p:cNvCxnSpPr>
          <p:nvPr/>
        </p:nvCxnSpPr>
        <p:spPr>
          <a:xfrm rot="5400000">
            <a:off x="4357688" y="2284413"/>
            <a:ext cx="428625" cy="31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32"/>
          <p:cNvGrpSpPr>
            <a:grpSpLocks/>
          </p:cNvGrpSpPr>
          <p:nvPr/>
        </p:nvGrpSpPr>
        <p:grpSpPr bwMode="auto">
          <a:xfrm>
            <a:off x="1500188" y="3155950"/>
            <a:ext cx="6072187" cy="773113"/>
            <a:chOff x="1643042" y="3228171"/>
            <a:chExt cx="5788066" cy="772335"/>
          </a:xfrm>
        </p:grpSpPr>
        <p:grpSp>
          <p:nvGrpSpPr>
            <p:cNvPr id="19" name="Group 31"/>
            <p:cNvGrpSpPr>
              <a:grpSpLocks/>
            </p:cNvGrpSpPr>
            <p:nvPr/>
          </p:nvGrpSpPr>
          <p:grpSpPr bwMode="auto">
            <a:xfrm>
              <a:off x="1643042" y="3643314"/>
              <a:ext cx="5788066" cy="357192"/>
              <a:chOff x="1643042" y="3643314"/>
              <a:chExt cx="5788066" cy="357192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>
                <a:off x="1465385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3393227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5322582" y="3821335"/>
                <a:ext cx="356828" cy="1514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7251938" y="3821335"/>
                <a:ext cx="356828" cy="1513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1643042" y="3643678"/>
                <a:ext cx="5786553" cy="15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/>
            <p:cNvCxnSpPr>
              <a:stCxn id="11" idx="2"/>
            </p:cNvCxnSpPr>
            <p:nvPr/>
          </p:nvCxnSpPr>
          <p:spPr>
            <a:xfrm rot="5400000">
              <a:off x="4356269" y="3441511"/>
              <a:ext cx="428194" cy="15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3916363"/>
            <a:ext cx="1571625" cy="655637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CFO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214313"/>
            <a:ext cx="6400800" cy="500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ORGANOGRAM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72188" y="52863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Training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00438" y="5273675"/>
            <a:ext cx="2214562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Events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7250" y="5273675"/>
            <a:ext cx="2214563" cy="655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/>
              <a:t>Outlets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14625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CSO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8631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COO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786563" y="391636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CKO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786188" y="2500313"/>
            <a:ext cx="1571625" cy="6556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CEO</a:t>
            </a:r>
          </a:p>
        </p:txBody>
      </p:sp>
      <p:sp>
        <p:nvSpPr>
          <p:cNvPr id="12" name="Oval 11"/>
          <p:cNvSpPr/>
          <p:nvPr/>
        </p:nvSpPr>
        <p:spPr>
          <a:xfrm>
            <a:off x="3606800" y="785813"/>
            <a:ext cx="1930400" cy="128587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  <a:latin typeface="+mj-lt"/>
              </a:rPr>
              <a:t>BC</a:t>
            </a:r>
          </a:p>
        </p:txBody>
      </p:sp>
      <p:sp>
        <p:nvSpPr>
          <p:cNvPr id="63" name="Line Callout 1 62"/>
          <p:cNvSpPr/>
          <p:nvPr/>
        </p:nvSpPr>
        <p:spPr>
          <a:xfrm flipH="1">
            <a:off x="0" y="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Board of Control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(Independent)</a:t>
            </a:r>
          </a:p>
        </p:txBody>
      </p:sp>
      <p:sp>
        <p:nvSpPr>
          <p:cNvPr id="67" name="Line Callout 1 66"/>
          <p:cNvSpPr/>
          <p:nvPr/>
        </p:nvSpPr>
        <p:spPr>
          <a:xfrm flipH="1">
            <a:off x="0" y="1143000"/>
            <a:ext cx="2071688" cy="1000125"/>
          </a:xfrm>
          <a:prstGeom prst="borderCallout1">
            <a:avLst>
              <a:gd name="adj1" fmla="val 50750"/>
              <a:gd name="adj2" fmla="val -4454"/>
              <a:gd name="adj3" fmla="val 109451"/>
              <a:gd name="adj4" fmla="val -70576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Executive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(President of MT)</a:t>
            </a:r>
          </a:p>
        </p:txBody>
      </p:sp>
      <p:sp>
        <p:nvSpPr>
          <p:cNvPr id="70" name="Line Callout 1 69"/>
          <p:cNvSpPr/>
          <p:nvPr/>
        </p:nvSpPr>
        <p:spPr>
          <a:xfrm>
            <a:off x="7072313" y="1143000"/>
            <a:ext cx="2071687" cy="1000125"/>
          </a:xfrm>
          <a:prstGeom prst="borderCallout1">
            <a:avLst>
              <a:gd name="adj1" fmla="val 102559"/>
              <a:gd name="adj2" fmla="val -4454"/>
              <a:gd name="adj3" fmla="val 266403"/>
              <a:gd name="adj4" fmla="val -7351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Operations Officer</a:t>
            </a:r>
          </a:p>
        </p:txBody>
      </p:sp>
      <p:sp>
        <p:nvSpPr>
          <p:cNvPr id="71" name="Line Callout 1 70"/>
          <p:cNvSpPr/>
          <p:nvPr/>
        </p:nvSpPr>
        <p:spPr>
          <a:xfrm>
            <a:off x="7072313" y="2286000"/>
            <a:ext cx="2071687" cy="1000125"/>
          </a:xfrm>
          <a:prstGeom prst="borderCallout1">
            <a:avLst>
              <a:gd name="adj1" fmla="val 107130"/>
              <a:gd name="adj2" fmla="val 56603"/>
              <a:gd name="adj3" fmla="val 155165"/>
              <a:gd name="adj4" fmla="val 36827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/>
              <a:t>Chief Knowledge Officer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694</Words>
  <Application>Microsoft Office PowerPoint</Application>
  <PresentationFormat>Diavoorstelling (4:3)</PresentationFormat>
  <Paragraphs>297</Paragraphs>
  <Slides>25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26" baseType="lpstr">
      <vt:lpstr>Office-thema</vt:lpstr>
      <vt:lpstr>ORGANIZATION</vt:lpstr>
      <vt:lpstr>Dia 2</vt:lpstr>
      <vt:lpstr>Dia 3</vt:lpstr>
      <vt:lpstr>CFO</vt:lpstr>
      <vt:lpstr>CFO</vt:lpstr>
      <vt:lpstr>CFO</vt:lpstr>
      <vt:lpstr>CFO</vt:lpstr>
      <vt:lpstr>CFO</vt:lpstr>
      <vt:lpstr>CFO</vt:lpstr>
      <vt:lpstr>CFO</vt:lpstr>
      <vt:lpstr>CFO</vt:lpstr>
      <vt:lpstr>Corporate Governance Stakeholder Representation Year Report Control &amp; Signing Strategy, Plan &amp; Budget Approval </vt:lpstr>
      <vt:lpstr>President of the Management Team Sparring Partner of the BC Owns: Strategy, Overall Planning,              ICT, Business Development Produces the Year Report</vt:lpstr>
      <vt:lpstr>CFO</vt:lpstr>
      <vt:lpstr>Dia 15</vt:lpstr>
      <vt:lpstr>Dia 16</vt:lpstr>
      <vt:lpstr>Dia 17</vt:lpstr>
      <vt:lpstr>MFF</vt:lpstr>
      <vt:lpstr>MFF</vt:lpstr>
      <vt:lpstr>MFF</vt:lpstr>
      <vt:lpstr>MFF</vt:lpstr>
      <vt:lpstr>MFF</vt:lpstr>
      <vt:lpstr>MFF</vt:lpstr>
      <vt:lpstr>MFF</vt:lpstr>
      <vt:lpstr>MFF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</dc:title>
  <dc:creator>Emile van Essen</dc:creator>
  <cp:lastModifiedBy>Emile van Essen</cp:lastModifiedBy>
  <cp:revision>13</cp:revision>
  <dcterms:created xsi:type="dcterms:W3CDTF">2009-12-05T11:17:30Z</dcterms:created>
  <dcterms:modified xsi:type="dcterms:W3CDTF">2014-02-10T17:55:10Z</dcterms:modified>
</cp:coreProperties>
</file>