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5"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3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D4AD81-A891-4DE3-BD76-9FFF7DEDD319}" type="datetimeFigureOut">
              <a:rPr lang="en-US" smtClean="0"/>
              <a:pPr/>
              <a:t>5/29/2015</a:t>
            </a:fld>
            <a:endParaRPr lang="en-US"/>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72FEED-9A72-4B8F-A59A-EBC9E3820B21}"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7" name="Rechthoek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2362200" y="4038600"/>
            <a:ext cx="6477000" cy="1828800"/>
          </a:xfrm>
        </p:spPr>
        <p:txBody>
          <a:bodyPr anchor="b"/>
          <a:lstStyle>
            <a:lvl1pPr>
              <a:defRPr cap="all" baseline="0"/>
            </a:lvl1pPr>
          </a:lstStyle>
          <a:p>
            <a:r>
              <a:rPr kumimoji="0" lang="nl-NL" smtClean="0"/>
              <a:t>Klik om de stijl te bewerken</a:t>
            </a:r>
            <a:endParaRPr kumimoji="0" lang="en-US"/>
          </a:p>
        </p:txBody>
      </p:sp>
      <p:sp>
        <p:nvSpPr>
          <p:cNvPr id="9" name="Ondertitel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en-US" smtClean="0"/>
              <a:t>WSF 2014-07-19</a:t>
            </a:r>
            <a:endParaRPr lang="en-US"/>
          </a:p>
        </p:txBody>
      </p:sp>
      <p:sp>
        <p:nvSpPr>
          <p:cNvPr id="17" name="Tijdelijke aanduiding voor voettekst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UN OWG SDG's proposal</a:t>
            </a:r>
            <a:endParaRPr lang="en-US"/>
          </a:p>
        </p:txBody>
      </p:sp>
      <p:sp>
        <p:nvSpPr>
          <p:cNvPr id="29" name="Tijdelijke aanduiding voor dianumm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11C2DC5-BDB5-4140-A282-B4165E249E67}" type="slidenum">
              <a:rPr lang="en-US" smtClean="0"/>
              <a:pPr/>
              <a:t>‹nr.›</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5" name="Tijdelijke aanduiding voor voettekst 4"/>
          <p:cNvSpPr>
            <a:spLocks noGrp="1"/>
          </p:cNvSpPr>
          <p:nvPr>
            <p:ph type="ftr" sz="quarter" idx="11"/>
          </p:nvPr>
        </p:nvSpPr>
        <p:spPr/>
        <p:txBody>
          <a:bodyPr/>
          <a:lstStyle/>
          <a:p>
            <a:r>
              <a:rPr lang="en-US" smtClean="0"/>
              <a:t>UN OWG SDG's proposal</a:t>
            </a:r>
            <a:endParaRPr lang="en-US"/>
          </a:p>
        </p:txBody>
      </p:sp>
      <p:sp>
        <p:nvSpPr>
          <p:cNvPr id="6" name="Tijdelijke aanduiding voor dianummer 5"/>
          <p:cNvSpPr>
            <a:spLocks noGrp="1"/>
          </p:cNvSpPr>
          <p:nvPr>
            <p:ph type="sldNum" sz="quarter" idx="12"/>
          </p:nvPr>
        </p:nvSpPr>
        <p:spPr/>
        <p:txBody>
          <a:bodyPr/>
          <a:lstStyle/>
          <a:p>
            <a:fld id="{F11C2DC5-BDB5-4140-A282-B4165E249E67}"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bg>
      <p:bgRef idx="1001">
        <a:schemeClr val="bg1"/>
      </p:bgRef>
    </p:bg>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53200" y="609600"/>
            <a:ext cx="2057400" cy="5516563"/>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609600"/>
            <a:ext cx="5562600" cy="5516564"/>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a:xfrm>
            <a:off x="6553200" y="6248402"/>
            <a:ext cx="2209800" cy="365125"/>
          </a:xfrm>
        </p:spPr>
        <p:txBody>
          <a:bodyPr/>
          <a:lstStyle/>
          <a:p>
            <a:r>
              <a:rPr lang="en-US" smtClean="0"/>
              <a:t>WSF 2014-07-19</a:t>
            </a:r>
            <a:endParaRPr lang="en-US"/>
          </a:p>
        </p:txBody>
      </p:sp>
      <p:sp>
        <p:nvSpPr>
          <p:cNvPr id="5" name="Tijdelijke aanduiding voor voettekst 4"/>
          <p:cNvSpPr>
            <a:spLocks noGrp="1"/>
          </p:cNvSpPr>
          <p:nvPr>
            <p:ph type="ftr" sz="quarter" idx="11"/>
          </p:nvPr>
        </p:nvSpPr>
        <p:spPr>
          <a:xfrm>
            <a:off x="457201" y="6248207"/>
            <a:ext cx="5573483" cy="365125"/>
          </a:xfrm>
        </p:spPr>
        <p:txBody>
          <a:bodyPr/>
          <a:lstStyle/>
          <a:p>
            <a:r>
              <a:rPr lang="en-US" smtClean="0"/>
              <a:t>UN OWG SDG's proposal</a:t>
            </a:r>
            <a:endParaRPr lang="en-US"/>
          </a:p>
        </p:txBody>
      </p:sp>
      <p:sp>
        <p:nvSpPr>
          <p:cNvPr id="7" name="Rechthoek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hthoek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hthoek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Tijdelijke aanduiding voor dianummer 5"/>
          <p:cNvSpPr>
            <a:spLocks noGrp="1"/>
          </p:cNvSpPr>
          <p:nvPr>
            <p:ph type="sldNum" sz="quarter" idx="12"/>
          </p:nvPr>
        </p:nvSpPr>
        <p:spPr>
          <a:xfrm rot="5400000">
            <a:off x="5989638" y="144462"/>
            <a:ext cx="533400" cy="244476"/>
          </a:xfrm>
        </p:spPr>
        <p:txBody>
          <a:bodyPr/>
          <a:lstStyle/>
          <a:p>
            <a:fld id="{F11C2DC5-BDB5-4140-A282-B4165E249E67}" type="slidenum">
              <a:rPr lang="en-US" smtClean="0"/>
              <a:pPr/>
              <a:t>‹nr.›</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612648" y="228600"/>
            <a:ext cx="8153400" cy="990600"/>
          </a:xfrm>
        </p:spPr>
        <p:txBody>
          <a:bodyPr/>
          <a:lstStyle/>
          <a:p>
            <a:r>
              <a:rPr kumimoji="0" lang="nl-NL" smtClean="0"/>
              <a:t>Klik om de stijl te bewerken</a:t>
            </a:r>
            <a:endParaRPr kumimoji="0" lang="en-US"/>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5" name="Tijdelijke aanduiding voor voettekst 4"/>
          <p:cNvSpPr>
            <a:spLocks noGrp="1"/>
          </p:cNvSpPr>
          <p:nvPr>
            <p:ph type="ftr" sz="quarter" idx="11"/>
          </p:nvPr>
        </p:nvSpPr>
        <p:spPr/>
        <p:txBody>
          <a:bodyPr/>
          <a:lstStyle/>
          <a:p>
            <a:r>
              <a:rPr lang="en-US" smtClean="0"/>
              <a:t>UN OWG SDG's proposal</a:t>
            </a:r>
            <a:endParaRPr lang="en-US"/>
          </a:p>
        </p:txBody>
      </p:sp>
      <p:sp>
        <p:nvSpPr>
          <p:cNvPr id="6" name="Tijdelijke aanduiding voor dianummer 5"/>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
        <p:nvSpPr>
          <p:cNvPr id="8" name="Tijdelijke aanduiding voor inhoud 7"/>
          <p:cNvSpPr>
            <a:spLocks noGrp="1"/>
          </p:cNvSpPr>
          <p:nvPr>
            <p:ph sz="quarter" idx="1"/>
          </p:nvPr>
        </p:nvSpPr>
        <p:spPr>
          <a:xfrm>
            <a:off x="612648" y="1600200"/>
            <a:ext cx="8153400" cy="44958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3">
        <a:schemeClr val="bg1"/>
      </p:bgRef>
    </p:b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7" name="Rechthoek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nl-NL" smtClean="0"/>
              <a:t>Klik om de stijl te bewerken</a:t>
            </a:r>
            <a:endParaRPr kumimoji="0" lang="en-US"/>
          </a:p>
        </p:txBody>
      </p:sp>
      <p:sp>
        <p:nvSpPr>
          <p:cNvPr id="12" name="Tijdelijke aanduiding voor datum 11"/>
          <p:cNvSpPr>
            <a:spLocks noGrp="1"/>
          </p:cNvSpPr>
          <p:nvPr>
            <p:ph type="dt" sz="half" idx="10"/>
          </p:nvPr>
        </p:nvSpPr>
        <p:spPr/>
        <p:txBody>
          <a:bodyPr/>
          <a:lstStyle/>
          <a:p>
            <a:r>
              <a:rPr lang="en-US" smtClean="0"/>
              <a:t>WSF 2014-07-19</a:t>
            </a:r>
            <a:endParaRPr lang="en-US"/>
          </a:p>
        </p:txBody>
      </p:sp>
      <p:sp>
        <p:nvSpPr>
          <p:cNvPr id="13" name="Tijdelijke aanduiding voor dianumm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11C2DC5-BDB5-4140-A282-B4165E249E67}" type="slidenum">
              <a:rPr lang="en-US" smtClean="0"/>
              <a:pPr/>
              <a:t>‹nr.›</a:t>
            </a:fld>
            <a:endParaRPr lang="en-US"/>
          </a:p>
        </p:txBody>
      </p:sp>
      <p:sp>
        <p:nvSpPr>
          <p:cNvPr id="14" name="Tijdelijke aanduiding voor voettekst 13"/>
          <p:cNvSpPr>
            <a:spLocks noGrp="1"/>
          </p:cNvSpPr>
          <p:nvPr>
            <p:ph type="ftr" sz="quarter" idx="12"/>
          </p:nvPr>
        </p:nvSpPr>
        <p:spPr/>
        <p:txBody>
          <a:bodyPr/>
          <a:lstStyle/>
          <a:p>
            <a:r>
              <a:rPr lang="en-US" smtClean="0"/>
              <a:t>UN OWG SDG's proposal</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9" name="Tijdelijke aanduiding voor inhoud 8"/>
          <p:cNvSpPr>
            <a:spLocks noGrp="1"/>
          </p:cNvSpPr>
          <p:nvPr>
            <p:ph sz="quarter" idx="1"/>
          </p:nvPr>
        </p:nvSpPr>
        <p:spPr>
          <a:xfrm>
            <a:off x="609600" y="1589567"/>
            <a:ext cx="38862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1" name="Tijdelijke aanduiding voor inhoud 10"/>
          <p:cNvSpPr>
            <a:spLocks noGrp="1"/>
          </p:cNvSpPr>
          <p:nvPr>
            <p:ph sz="quarter" idx="2"/>
          </p:nvPr>
        </p:nvSpPr>
        <p:spPr>
          <a:xfrm>
            <a:off x="4844901" y="1589567"/>
            <a:ext cx="38862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8" name="Tijdelijke aanduiding voor datum 7"/>
          <p:cNvSpPr>
            <a:spLocks noGrp="1"/>
          </p:cNvSpPr>
          <p:nvPr>
            <p:ph type="dt" sz="half" idx="15"/>
          </p:nvPr>
        </p:nvSpPr>
        <p:spPr/>
        <p:txBody>
          <a:bodyPr rtlCol="0"/>
          <a:lstStyle/>
          <a:p>
            <a:r>
              <a:rPr lang="en-US" smtClean="0"/>
              <a:t>WSF 2014-07-19</a:t>
            </a:r>
            <a:endParaRPr lang="en-US"/>
          </a:p>
        </p:txBody>
      </p:sp>
      <p:sp>
        <p:nvSpPr>
          <p:cNvPr id="10" name="Tijdelijke aanduiding voor dianummer 9"/>
          <p:cNvSpPr>
            <a:spLocks noGrp="1"/>
          </p:cNvSpPr>
          <p:nvPr>
            <p:ph type="sldNum" sz="quarter" idx="16"/>
          </p:nvPr>
        </p:nvSpPr>
        <p:spPr/>
        <p:txBody>
          <a:bodyPr rtlCol="0"/>
          <a:lstStyle/>
          <a:p>
            <a:fld id="{F11C2DC5-BDB5-4140-A282-B4165E249E67}" type="slidenum">
              <a:rPr lang="en-US" smtClean="0"/>
              <a:pPr/>
              <a:t>‹nr.›</a:t>
            </a:fld>
            <a:endParaRPr lang="en-US"/>
          </a:p>
        </p:txBody>
      </p:sp>
      <p:sp>
        <p:nvSpPr>
          <p:cNvPr id="12" name="Tijdelijke aanduiding voor voettekst 11"/>
          <p:cNvSpPr>
            <a:spLocks noGrp="1"/>
          </p:cNvSpPr>
          <p:nvPr>
            <p:ph type="ftr" sz="quarter" idx="17"/>
          </p:nvPr>
        </p:nvSpPr>
        <p:spPr/>
        <p:txBody>
          <a:bodyPr rtlCol="0"/>
          <a:lstStyle/>
          <a:p>
            <a:r>
              <a:rPr lang="en-US" smtClean="0"/>
              <a:t>UN OWG SDG's proposal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533400" y="273050"/>
            <a:ext cx="8153400" cy="869950"/>
          </a:xfrm>
        </p:spPr>
        <p:txBody>
          <a:bodyPr anchor="ctr"/>
          <a:lstStyle>
            <a:lvl1pPr>
              <a:defRPr/>
            </a:lvl1pPr>
          </a:lstStyle>
          <a:p>
            <a:r>
              <a:rPr kumimoji="0" lang="nl-NL" smtClean="0"/>
              <a:t>Klik om de stijl te bewerken</a:t>
            </a:r>
            <a:endParaRPr kumimoji="0" lang="en-US"/>
          </a:p>
        </p:txBody>
      </p:sp>
      <p:sp>
        <p:nvSpPr>
          <p:cNvPr id="11" name="Tijdelijke aanduiding voor inhoud 10"/>
          <p:cNvSpPr>
            <a:spLocks noGrp="1"/>
          </p:cNvSpPr>
          <p:nvPr>
            <p:ph sz="quarter" idx="2"/>
          </p:nvPr>
        </p:nvSpPr>
        <p:spPr>
          <a:xfrm>
            <a:off x="609600" y="2438400"/>
            <a:ext cx="3886200" cy="35814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3" name="Tijdelijke aanduiding voor inhoud 12"/>
          <p:cNvSpPr>
            <a:spLocks noGrp="1"/>
          </p:cNvSpPr>
          <p:nvPr>
            <p:ph sz="quarter" idx="4"/>
          </p:nvPr>
        </p:nvSpPr>
        <p:spPr>
          <a:xfrm>
            <a:off x="4800600" y="2438400"/>
            <a:ext cx="3886200" cy="35814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0" name="Tijdelijke aanduiding voor datum 9"/>
          <p:cNvSpPr>
            <a:spLocks noGrp="1"/>
          </p:cNvSpPr>
          <p:nvPr>
            <p:ph type="dt" sz="half" idx="15"/>
          </p:nvPr>
        </p:nvSpPr>
        <p:spPr/>
        <p:txBody>
          <a:bodyPr rtlCol="0"/>
          <a:lstStyle/>
          <a:p>
            <a:r>
              <a:rPr lang="en-US" smtClean="0"/>
              <a:t>WSF 2014-07-19</a:t>
            </a:r>
            <a:endParaRPr lang="en-US"/>
          </a:p>
        </p:txBody>
      </p:sp>
      <p:sp>
        <p:nvSpPr>
          <p:cNvPr id="12" name="Tijdelijke aanduiding voor dianummer 11"/>
          <p:cNvSpPr>
            <a:spLocks noGrp="1"/>
          </p:cNvSpPr>
          <p:nvPr>
            <p:ph type="sldNum" sz="quarter" idx="16"/>
          </p:nvPr>
        </p:nvSpPr>
        <p:spPr/>
        <p:txBody>
          <a:bodyPr rtlCol="0"/>
          <a:lstStyle/>
          <a:p>
            <a:fld id="{F11C2DC5-BDB5-4140-A282-B4165E249E67}" type="slidenum">
              <a:rPr lang="en-US" smtClean="0"/>
              <a:pPr/>
              <a:t>‹nr.›</a:t>
            </a:fld>
            <a:endParaRPr lang="en-US"/>
          </a:p>
        </p:txBody>
      </p:sp>
      <p:sp>
        <p:nvSpPr>
          <p:cNvPr id="14" name="Tijdelijke aanduiding voor voettekst 13"/>
          <p:cNvSpPr>
            <a:spLocks noGrp="1"/>
          </p:cNvSpPr>
          <p:nvPr>
            <p:ph type="ftr" sz="quarter" idx="17"/>
          </p:nvPr>
        </p:nvSpPr>
        <p:spPr/>
        <p:txBody>
          <a:bodyPr rtlCol="0"/>
          <a:lstStyle/>
          <a:p>
            <a:r>
              <a:rPr lang="en-US" smtClean="0"/>
              <a:t>UN OWG SDG's proposal</a:t>
            </a:r>
            <a:endParaRPr lang="en-US"/>
          </a:p>
        </p:txBody>
      </p:sp>
      <p:sp>
        <p:nvSpPr>
          <p:cNvPr id="16" name="Tijdelijke aanduiding voor tekst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
        <p:nvSpPr>
          <p:cNvPr id="15" name="Tijdelijke aanduiding voor tekst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r>
              <a:rPr lang="en-US" smtClean="0"/>
              <a:t>WSF 2014-07-19</a:t>
            </a:r>
            <a:endParaRPr lang="en-US"/>
          </a:p>
        </p:txBody>
      </p:sp>
      <p:sp>
        <p:nvSpPr>
          <p:cNvPr id="4" name="Tijdelijke aanduiding voor voettekst 3"/>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r>
              <a:rPr lang="en-US" smtClean="0"/>
              <a:t>WSF 2014-07-19</a:t>
            </a:r>
            <a:endParaRPr lang="en-US"/>
          </a:p>
        </p:txBody>
      </p:sp>
      <p:sp>
        <p:nvSpPr>
          <p:cNvPr id="3" name="Tijdelijke aanduiding voor voettekst 2"/>
          <p:cNvSpPr>
            <a:spLocks noGrp="1"/>
          </p:cNvSpPr>
          <p:nvPr>
            <p:ph type="ftr" sz="quarter" idx="11"/>
          </p:nvPr>
        </p:nvSpPr>
        <p:spPr/>
        <p:txBody>
          <a:bodyPr/>
          <a:lstStyle/>
          <a:p>
            <a:r>
              <a:rPr lang="en-US" smtClean="0"/>
              <a:t>UN OWG SDG's proposal</a:t>
            </a:r>
            <a:endParaRPr lang="en-US"/>
          </a:p>
        </p:txBody>
      </p:sp>
      <p:sp>
        <p:nvSpPr>
          <p:cNvPr id="4" name="Tijdelijke aanduiding voor dianummer 3"/>
          <p:cNvSpPr>
            <a:spLocks noGrp="1"/>
          </p:cNvSpPr>
          <p:nvPr>
            <p:ph type="sldNum" sz="quarter" idx="12"/>
          </p:nvPr>
        </p:nvSpPr>
        <p:spPr>
          <a:xfrm>
            <a:off x="0" y="6248400"/>
            <a:ext cx="533400" cy="381000"/>
          </a:xfrm>
        </p:spPr>
        <p:txBody>
          <a:bodyPr/>
          <a:lstStyle>
            <a:lvl1pPr>
              <a:defRPr>
                <a:solidFill>
                  <a:schemeClr val="tx2"/>
                </a:solidFill>
              </a:defRPr>
            </a:lvl1pPr>
          </a:lstStyle>
          <a:p>
            <a:fld id="{F11C2DC5-BDB5-4140-A282-B4165E249E67}"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8077200" cy="869950"/>
          </a:xfrm>
        </p:spPr>
        <p:txBody>
          <a:bodyPr anchor="ctr"/>
          <a:lstStyle>
            <a:lvl1pPr algn="l">
              <a:buNone/>
              <a:defRPr sz="4400" b="0"/>
            </a:lvl1p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7" name="Tijdelijke aanduiding voor dianummer 6"/>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
        <p:nvSpPr>
          <p:cNvPr id="3" name="Tijdelijke aanduiding voor tekst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9" name="Tijdelijke aanduiding voor inhoud 8"/>
          <p:cNvSpPr>
            <a:spLocks noGrp="1"/>
          </p:cNvSpPr>
          <p:nvPr>
            <p:ph sz="quarter" idx="1"/>
          </p:nvPr>
        </p:nvSpPr>
        <p:spPr>
          <a:xfrm>
            <a:off x="2362200" y="1752600"/>
            <a:ext cx="6400800" cy="4419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3">
        <a:schemeClr val="bg2"/>
      </p:bgRef>
    </p:bg>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NL" smtClean="0"/>
              <a:t>Klik om de modelstijlen te bewerken</a:t>
            </a:r>
          </a:p>
        </p:txBody>
      </p:sp>
      <p:sp>
        <p:nvSpPr>
          <p:cNvPr id="8" name="Rechthoek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nl-NL" smtClean="0"/>
              <a:t>Klik om de stijl te bewerken</a:t>
            </a:r>
            <a:endParaRPr kumimoji="0" lang="en-US"/>
          </a:p>
        </p:txBody>
      </p:sp>
      <p:sp>
        <p:nvSpPr>
          <p:cNvPr id="11" name="Rechthoek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Tijdelijke aanduiding voor datum 11"/>
          <p:cNvSpPr>
            <a:spLocks noGrp="1"/>
          </p:cNvSpPr>
          <p:nvPr>
            <p:ph type="dt" sz="half" idx="10"/>
          </p:nvPr>
        </p:nvSpPr>
        <p:spPr>
          <a:xfrm>
            <a:off x="6248400" y="6248400"/>
            <a:ext cx="2667000" cy="365125"/>
          </a:xfrm>
        </p:spPr>
        <p:txBody>
          <a:bodyPr rtlCol="0"/>
          <a:lstStyle/>
          <a:p>
            <a:r>
              <a:rPr lang="en-US" smtClean="0"/>
              <a:t>WSF 2014-07-19</a:t>
            </a:r>
            <a:endParaRPr lang="en-US"/>
          </a:p>
        </p:txBody>
      </p:sp>
      <p:sp>
        <p:nvSpPr>
          <p:cNvPr id="13" name="Tijdelijke aanduiding voor dianummer 12"/>
          <p:cNvSpPr>
            <a:spLocks noGrp="1"/>
          </p:cNvSpPr>
          <p:nvPr>
            <p:ph type="sldNum" sz="quarter" idx="11"/>
          </p:nvPr>
        </p:nvSpPr>
        <p:spPr>
          <a:xfrm>
            <a:off x="0" y="4667249"/>
            <a:ext cx="1447800" cy="663578"/>
          </a:xfrm>
        </p:spPr>
        <p:txBody>
          <a:bodyPr rtlCol="0"/>
          <a:lstStyle>
            <a:lvl1pPr>
              <a:defRPr sz="2800"/>
            </a:lvl1pPr>
          </a:lstStyle>
          <a:p>
            <a:fld id="{F11C2DC5-BDB5-4140-A282-B4165E249E67}" type="slidenum">
              <a:rPr lang="en-US" smtClean="0"/>
              <a:pPr/>
              <a:t>‹nr.›</a:t>
            </a:fld>
            <a:endParaRPr lang="en-US"/>
          </a:p>
        </p:txBody>
      </p:sp>
      <p:sp>
        <p:nvSpPr>
          <p:cNvPr id="14" name="Tijdelijke aanduiding voor voettekst 13"/>
          <p:cNvSpPr>
            <a:spLocks noGrp="1"/>
          </p:cNvSpPr>
          <p:nvPr>
            <p:ph type="ftr" sz="quarter" idx="12"/>
          </p:nvPr>
        </p:nvSpPr>
        <p:spPr>
          <a:xfrm>
            <a:off x="1600200" y="6248206"/>
            <a:ext cx="4572000" cy="365125"/>
          </a:xfrm>
        </p:spPr>
        <p:txBody>
          <a:bodyPr rtlCol="0"/>
          <a:lstStyle/>
          <a:p>
            <a:r>
              <a:rPr lang="en-US" smtClean="0"/>
              <a:t>UN OWG SDG's proposal</a:t>
            </a:r>
            <a:endParaRPr lang="en-US"/>
          </a:p>
        </p:txBody>
      </p:sp>
      <p:sp>
        <p:nvSpPr>
          <p:cNvPr id="3" name="Tijdelijke aanduiding voor afbeelding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nl-NL" smtClean="0"/>
              <a:t>Klik op het pictogram als u een afbeelding wilt toevoegen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jdelijke aanduiding voor titel 21"/>
          <p:cNvSpPr>
            <a:spLocks noGrp="1"/>
          </p:cNvSpPr>
          <p:nvPr>
            <p:ph type="title"/>
          </p:nvPr>
        </p:nvSpPr>
        <p:spPr>
          <a:xfrm>
            <a:off x="609600" y="228600"/>
            <a:ext cx="8153400" cy="990600"/>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en-US" smtClean="0"/>
              <a:t>WSF 2014-07-19</a:t>
            </a:r>
            <a:endParaRPr lang="en-US"/>
          </a:p>
        </p:txBody>
      </p:sp>
      <p:sp>
        <p:nvSpPr>
          <p:cNvPr id="3" name="Tijdelijke aanduiding voor voettekst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UN OWG SDG's proposal</a:t>
            </a:r>
            <a:endParaRPr lang="en-US"/>
          </a:p>
        </p:txBody>
      </p:sp>
      <p:sp>
        <p:nvSpPr>
          <p:cNvPr id="7" name="Rechthoek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jdelijke aanduiding voor dianumm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11C2DC5-BDB5-4140-A282-B4165E249E67}"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mile@worldsustainabilityfund.nl" TargetMode="External"/><Relationship Id="rId2" Type="http://schemas.openxmlformats.org/officeDocument/2006/relationships/hyperlink" Target="http://www.worldsustainabilityfund.n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en-GB" dirty="0" smtClean="0"/>
              <a:t>SDG’s</a:t>
            </a:r>
            <a:br>
              <a:rPr lang="en-GB" dirty="0" smtClean="0"/>
            </a:br>
            <a:r>
              <a:rPr lang="en-GB" dirty="0"/>
              <a:t/>
            </a:r>
            <a:br>
              <a:rPr lang="en-GB" dirty="0"/>
            </a:br>
            <a:r>
              <a:rPr lang="en-GB" dirty="0" smtClean="0"/>
              <a:t>SUSTAINABLE </a:t>
            </a:r>
            <a:r>
              <a:rPr lang="en-GB" dirty="0"/>
              <a:t>DEVELOPMENT </a:t>
            </a:r>
            <a:r>
              <a:rPr lang="en-GB" dirty="0" smtClean="0"/>
              <a:t>GOALS</a:t>
            </a:r>
            <a:r>
              <a:rPr lang="nl-NL" dirty="0"/>
              <a:t/>
            </a:r>
            <a:br>
              <a:rPr lang="nl-NL" dirty="0"/>
            </a:br>
            <a:endParaRPr lang="en-US" dirty="0"/>
          </a:p>
        </p:txBody>
      </p:sp>
      <p:sp>
        <p:nvSpPr>
          <p:cNvPr id="3" name="Ondertitel 2"/>
          <p:cNvSpPr>
            <a:spLocks noGrp="1"/>
          </p:cNvSpPr>
          <p:nvPr>
            <p:ph type="subTitle" idx="1"/>
          </p:nvPr>
        </p:nvSpPr>
        <p:spPr/>
        <p:txBody>
          <a:bodyPr>
            <a:normAutofit fontScale="77500" lnSpcReduction="20000"/>
          </a:bodyPr>
          <a:lstStyle/>
          <a:p>
            <a:r>
              <a:rPr lang="en-GB" dirty="0"/>
              <a:t>INTRODUCTION TO THE PROPOSAL OF THE OPEN WORKING GROUP FOR SUSTAINABLE DEVELOPMENT </a:t>
            </a:r>
            <a:r>
              <a:rPr lang="en-GB" dirty="0" smtClean="0"/>
              <a:t>GOALS</a:t>
            </a:r>
            <a:endParaRPr lang="en-US" dirty="0"/>
          </a:p>
        </p:txBody>
      </p:sp>
      <p:sp>
        <p:nvSpPr>
          <p:cNvPr id="4" name="Tekstvak 3"/>
          <p:cNvSpPr txBox="1"/>
          <p:nvPr/>
        </p:nvSpPr>
        <p:spPr>
          <a:xfrm>
            <a:off x="107504" y="6084004"/>
            <a:ext cx="2016224" cy="369332"/>
          </a:xfrm>
          <a:prstGeom prst="rect">
            <a:avLst/>
          </a:prstGeom>
          <a:noFill/>
        </p:spPr>
        <p:txBody>
          <a:bodyPr wrap="square" rtlCol="0">
            <a:spAutoFit/>
          </a:bodyPr>
          <a:lstStyle/>
          <a:p>
            <a:r>
              <a:rPr lang="en-US" dirty="0" smtClean="0"/>
              <a:t>WSF 2014-07-19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6. Ensure availability and sustainable </a:t>
            </a:r>
            <a:r>
              <a:rPr lang="en-GB" sz="2700" dirty="0"/>
              <a:t>management </a:t>
            </a:r>
            <a:r>
              <a:rPr lang="en-GB" dirty="0"/>
              <a:t>of water and sanitation </a:t>
            </a:r>
            <a:r>
              <a:rPr lang="en-GB" sz="2700" dirty="0"/>
              <a:t>for </a:t>
            </a:r>
            <a:r>
              <a:rPr lang="en-GB" sz="2700" dirty="0" smtClean="0"/>
              <a:t>all</a:t>
            </a:r>
            <a:endParaRPr lang="en-US" dirty="0"/>
          </a:p>
        </p:txBody>
      </p:sp>
      <p:sp>
        <p:nvSpPr>
          <p:cNvPr id="5" name="Tijdelijke aanduiding voor datum 4"/>
          <p:cNvSpPr>
            <a:spLocks noGrp="1"/>
          </p:cNvSpPr>
          <p:nvPr>
            <p:ph type="dt" sz="half" idx="10"/>
          </p:nvPr>
        </p:nvSpPr>
        <p:spPr/>
        <p:txBody>
          <a:bodyPr/>
          <a:lstStyle/>
          <a:p>
            <a:r>
              <a:rPr lang="en-US" smtClean="0"/>
              <a:t>WSF 2014-07-19</a:t>
            </a:r>
            <a:endParaRPr lang="en-US"/>
          </a:p>
        </p:txBody>
      </p:sp>
      <p:sp>
        <p:nvSpPr>
          <p:cNvPr id="7" name="Tijdelijke aanduiding voor voettekst 6"/>
          <p:cNvSpPr>
            <a:spLocks noGrp="1"/>
          </p:cNvSpPr>
          <p:nvPr>
            <p:ph type="ftr" sz="quarter" idx="11"/>
          </p:nvPr>
        </p:nvSpPr>
        <p:spPr/>
        <p:txBody>
          <a:bodyPr/>
          <a:lstStyle/>
          <a:p>
            <a:r>
              <a:rPr lang="en-US" smtClean="0"/>
              <a:t>UN OWG SDG's proposal</a:t>
            </a:r>
            <a:endParaRPr lang="en-US"/>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10</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6.1 by 2030, achieve universal and equitable access to safe and affordable drinking water for all</a:t>
            </a:r>
            <a:endParaRPr lang="nl-NL" dirty="0"/>
          </a:p>
          <a:p>
            <a:pPr>
              <a:buNone/>
            </a:pPr>
            <a:r>
              <a:rPr lang="en-GB" dirty="0"/>
              <a:t> </a:t>
            </a:r>
            <a:endParaRPr lang="nl-NL" dirty="0"/>
          </a:p>
          <a:p>
            <a:pPr>
              <a:buNone/>
            </a:pPr>
            <a:r>
              <a:rPr lang="en-GB" dirty="0"/>
              <a:t>6.2 by 2030, achieve access to adequate and equitable sanitation and hygiene for all, and end open defecation, paying special attention to the needs of women and girls and those in vulnerable situations</a:t>
            </a:r>
            <a:endParaRPr lang="nl-NL" dirty="0"/>
          </a:p>
          <a:p>
            <a:pPr>
              <a:buNone/>
            </a:pPr>
            <a:r>
              <a:rPr lang="en-GB" dirty="0"/>
              <a:t> </a:t>
            </a:r>
            <a:endParaRPr lang="nl-NL" dirty="0"/>
          </a:p>
          <a:p>
            <a:pPr>
              <a:buNone/>
            </a:pPr>
            <a:r>
              <a:rPr lang="en-GB" dirty="0"/>
              <a:t>6.3 by 2030, improve water quality by reducing pollution, eliminating dumping and minimizing release of hazardous chemicals and materials, halving the proportion of untreated wastewater, and increasing recycling and safe reuse by x% globally /6+ab</a:t>
            </a:r>
            <a:endParaRPr lang="nl-NL" dirty="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7. Ensure access to affordable, reliable, sustainable, and modern energy for </a:t>
            </a:r>
            <a:r>
              <a:rPr lang="en-GB" dirty="0" smtClean="0"/>
              <a:t>all</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11</a:t>
            </a:fld>
            <a:endParaRPr lang="en-US"/>
          </a:p>
        </p:txBody>
      </p:sp>
      <p:sp>
        <p:nvSpPr>
          <p:cNvPr id="3" name="Tijdelijke aanduiding voor inhoud 2"/>
          <p:cNvSpPr>
            <a:spLocks noGrp="1"/>
          </p:cNvSpPr>
          <p:nvPr>
            <p:ph sz="quarter" idx="1"/>
          </p:nvPr>
        </p:nvSpPr>
        <p:spPr/>
        <p:txBody>
          <a:bodyPr>
            <a:normAutofit/>
          </a:bodyPr>
          <a:lstStyle/>
          <a:p>
            <a:pPr>
              <a:buNone/>
            </a:pPr>
            <a:r>
              <a:rPr lang="en-GB" dirty="0"/>
              <a:t>7.1 by 2030 ensure universal access to affordable, reliable, and modern energy services</a:t>
            </a:r>
            <a:endParaRPr lang="nl-NL" dirty="0"/>
          </a:p>
          <a:p>
            <a:pPr>
              <a:buNone/>
            </a:pPr>
            <a:r>
              <a:rPr lang="en-GB" dirty="0"/>
              <a:t> </a:t>
            </a:r>
            <a:endParaRPr lang="nl-NL" dirty="0"/>
          </a:p>
          <a:p>
            <a:pPr>
              <a:buNone/>
            </a:pPr>
            <a:r>
              <a:rPr lang="en-GB" dirty="0"/>
              <a:t>7.2 increase substantially the share of renewable energy in the global energy mix by 2030</a:t>
            </a:r>
            <a:endParaRPr lang="nl-NL" dirty="0"/>
          </a:p>
          <a:p>
            <a:pPr>
              <a:buNone/>
            </a:pPr>
            <a:r>
              <a:rPr lang="en-GB" dirty="0"/>
              <a:t> </a:t>
            </a:r>
            <a:endParaRPr lang="nl-NL" dirty="0"/>
          </a:p>
          <a:p>
            <a:pPr>
              <a:buNone/>
            </a:pPr>
            <a:r>
              <a:rPr lang="en-GB" dirty="0"/>
              <a:t>7.3 double the global rate of improvement in energy efficiency by 2030 /3+ab</a:t>
            </a:r>
            <a:endParaRPr lang="nl-NL" dirty="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8. Promote </a:t>
            </a:r>
            <a:r>
              <a:rPr lang="en-GB" sz="2700" dirty="0"/>
              <a:t>sustained, inclusive and sustainable </a:t>
            </a:r>
            <a:r>
              <a:rPr lang="en-GB" dirty="0"/>
              <a:t>economic growth</a:t>
            </a:r>
            <a:r>
              <a:rPr lang="en-GB" sz="2700" dirty="0"/>
              <a:t>, full and productive employment and decent work for </a:t>
            </a:r>
            <a:r>
              <a:rPr lang="en-GB" sz="2700" dirty="0" smtClean="0"/>
              <a:t>all</a:t>
            </a:r>
            <a:endParaRPr lang="en-US" sz="2700"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12</a:t>
            </a:fld>
            <a:endParaRPr lang="en-US"/>
          </a:p>
        </p:txBody>
      </p:sp>
      <p:sp>
        <p:nvSpPr>
          <p:cNvPr id="3" name="Tijdelijke aanduiding voor inhoud 2"/>
          <p:cNvSpPr>
            <a:spLocks noGrp="1"/>
          </p:cNvSpPr>
          <p:nvPr>
            <p:ph sz="quarter" idx="1"/>
          </p:nvPr>
        </p:nvSpPr>
        <p:spPr/>
        <p:txBody>
          <a:bodyPr>
            <a:normAutofit fontScale="77500" lnSpcReduction="20000"/>
          </a:bodyPr>
          <a:lstStyle/>
          <a:p>
            <a:pPr>
              <a:buNone/>
            </a:pPr>
            <a:r>
              <a:rPr lang="en-GB" dirty="0"/>
              <a:t>8.1 sustain per capita economic growth in accordance with national circumstances, and in particular at least 7% per annum GDP growth in the least-developed countries</a:t>
            </a:r>
            <a:endParaRPr lang="nl-NL" dirty="0"/>
          </a:p>
          <a:p>
            <a:pPr>
              <a:buNone/>
            </a:pPr>
            <a:r>
              <a:rPr lang="en-GB" dirty="0"/>
              <a:t> </a:t>
            </a:r>
            <a:endParaRPr lang="nl-NL" dirty="0"/>
          </a:p>
          <a:p>
            <a:pPr>
              <a:buNone/>
            </a:pPr>
            <a:r>
              <a:rPr lang="en-GB" dirty="0"/>
              <a:t>8.2 achieve higher levels of productivity of economies through diversification, technological upgrading and innovation, including through a focus on high value added and labour-intensive sectors</a:t>
            </a:r>
            <a:endParaRPr lang="nl-NL" dirty="0"/>
          </a:p>
          <a:p>
            <a:pPr>
              <a:buNone/>
            </a:pPr>
            <a:r>
              <a:rPr lang="en-GB" dirty="0"/>
              <a:t> </a:t>
            </a:r>
            <a:endParaRPr lang="nl-NL" dirty="0"/>
          </a:p>
          <a:p>
            <a:pPr>
              <a:buNone/>
            </a:pPr>
            <a:r>
              <a:rPr lang="en-GB" dirty="0"/>
              <a:t>8.3 promote development-oriented policies that support productive activities, decent job creation, entrepreneurship, creativity and innovation, and encourage formalization and growth of micro-, small- and medium-sized  enterprises including through access to financial services /10+ab</a:t>
            </a:r>
            <a:endParaRPr lang="nl-NL" dirty="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9. Build resilient infrastructure, </a:t>
            </a:r>
            <a:r>
              <a:rPr lang="en-GB" sz="2700" dirty="0"/>
              <a:t>promote inclusive and sustainable industrialization and foster </a:t>
            </a:r>
            <a:r>
              <a:rPr lang="en-GB" sz="2700" dirty="0" smtClean="0"/>
              <a:t>innovation</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13</a:t>
            </a:fld>
            <a:endParaRPr lang="en-US"/>
          </a:p>
        </p:txBody>
      </p:sp>
      <p:sp>
        <p:nvSpPr>
          <p:cNvPr id="3" name="Tijdelijke aanduiding voor inhoud 2"/>
          <p:cNvSpPr>
            <a:spLocks noGrp="1"/>
          </p:cNvSpPr>
          <p:nvPr>
            <p:ph sz="quarter" idx="1"/>
          </p:nvPr>
        </p:nvSpPr>
        <p:spPr/>
        <p:txBody>
          <a:bodyPr>
            <a:normAutofit fontScale="77500" lnSpcReduction="20000"/>
          </a:bodyPr>
          <a:lstStyle/>
          <a:p>
            <a:pPr>
              <a:buNone/>
            </a:pPr>
            <a:r>
              <a:rPr lang="en-GB" dirty="0"/>
              <a:t>9.1 develop quality, reliable, sustainable and resilient infrastructure, including regional and trans-border infrastructure, to support economic development and human well-being, with a focus on affordable and equitable access for all</a:t>
            </a:r>
            <a:endParaRPr lang="nl-NL" dirty="0"/>
          </a:p>
          <a:p>
            <a:pPr>
              <a:buNone/>
            </a:pPr>
            <a:r>
              <a:rPr lang="en-GB" dirty="0"/>
              <a:t> </a:t>
            </a:r>
            <a:endParaRPr lang="nl-NL" dirty="0"/>
          </a:p>
          <a:p>
            <a:pPr>
              <a:buNone/>
            </a:pPr>
            <a:r>
              <a:rPr lang="en-GB" dirty="0"/>
              <a:t>9.2 promote inclusive and sustainable industrialization, and by 2030 raise significantly industry’s share of employment and GDP in line with national circumstances, and double its share in LDCs </a:t>
            </a:r>
            <a:endParaRPr lang="nl-NL" dirty="0"/>
          </a:p>
          <a:p>
            <a:pPr>
              <a:buNone/>
            </a:pPr>
            <a:r>
              <a:rPr lang="en-GB" dirty="0"/>
              <a:t> </a:t>
            </a:r>
            <a:endParaRPr lang="nl-NL" dirty="0"/>
          </a:p>
          <a:p>
            <a:pPr>
              <a:buNone/>
            </a:pPr>
            <a:r>
              <a:rPr lang="en-GB" dirty="0"/>
              <a:t>9.3 increase the access of small-scale industrial and other enterprises, particularly in developing countries, to financial services including affordable credit and their integration into value chains and markets /5+abc</a:t>
            </a:r>
            <a:endParaRPr lang="nl-NL" dirty="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10. Reduce inequality within and among countries</a:t>
            </a:r>
            <a:endParaRPr lang="nl-NL"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14</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10.1 by 2030 progressively achieve and sustain income growth of the bottom 40% of the population at a rate higher than the national average</a:t>
            </a:r>
            <a:endParaRPr lang="nl-NL" dirty="0"/>
          </a:p>
          <a:p>
            <a:pPr>
              <a:buNone/>
            </a:pPr>
            <a:r>
              <a:rPr lang="en-GB" dirty="0"/>
              <a:t> </a:t>
            </a:r>
            <a:endParaRPr lang="nl-NL" dirty="0"/>
          </a:p>
          <a:p>
            <a:pPr>
              <a:buNone/>
            </a:pPr>
            <a:r>
              <a:rPr lang="en-GB" dirty="0"/>
              <a:t>10.2 by 2030 empower and promote the social, economic and political inclusion of all irrespective of age, sex, disability, race, ethnicity, origin, religion or economic or other status </a:t>
            </a:r>
            <a:endParaRPr lang="nl-NL" dirty="0"/>
          </a:p>
          <a:p>
            <a:pPr>
              <a:buNone/>
            </a:pPr>
            <a:r>
              <a:rPr lang="en-GB" dirty="0"/>
              <a:t> </a:t>
            </a:r>
            <a:endParaRPr lang="nl-NL" dirty="0"/>
          </a:p>
          <a:p>
            <a:pPr>
              <a:buNone/>
            </a:pPr>
            <a:r>
              <a:rPr lang="en-GB" dirty="0"/>
              <a:t>10.3 ensure equal opportunity and reduce inequalities of outcome, including through eliminating discriminatory laws, policies and practices and promoting appropriate legislation, policies and actions in this regard /7+abc</a:t>
            </a:r>
            <a:endParaRPr lang="nl-NL" dirty="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11. Make cities </a:t>
            </a:r>
            <a:r>
              <a:rPr lang="en-GB" sz="2700" dirty="0"/>
              <a:t>and human settlements inclusive, safe, </a:t>
            </a:r>
            <a:r>
              <a:rPr lang="en-GB" dirty="0"/>
              <a:t>resilient and sustainable</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15</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11.1 by 2030, ensure access for all to adequate, safe and affordable housing and basic services, and upgrade slums</a:t>
            </a:r>
            <a:endParaRPr lang="nl-NL" dirty="0"/>
          </a:p>
          <a:p>
            <a:pPr>
              <a:buNone/>
            </a:pPr>
            <a:r>
              <a:rPr lang="en-GB" dirty="0"/>
              <a:t> </a:t>
            </a:r>
            <a:endParaRPr lang="nl-NL" dirty="0"/>
          </a:p>
          <a:p>
            <a:pPr>
              <a:buNone/>
            </a:pPr>
            <a:r>
              <a:rPr lang="en-GB" dirty="0"/>
              <a:t>11.2 by 2030, provide access to safe, affordable, accessible and sustainable transport systems for all, improving road safety, notably by expanding public transport, with special attention to the needs of those in vulnerable situations, women, children, persons with disabilities and older persons</a:t>
            </a:r>
            <a:endParaRPr lang="nl-NL" dirty="0"/>
          </a:p>
          <a:p>
            <a:pPr>
              <a:buNone/>
            </a:pPr>
            <a:r>
              <a:rPr lang="en-GB" dirty="0"/>
              <a:t> </a:t>
            </a:r>
            <a:endParaRPr lang="nl-NL" dirty="0"/>
          </a:p>
          <a:p>
            <a:pPr>
              <a:buNone/>
            </a:pPr>
            <a:r>
              <a:rPr lang="en-GB" dirty="0"/>
              <a:t>11.3 by 2030 enhance inclusive and sustainable urbanization and capacities for participatory, integrated and sustainable human settlement planning and management in all countries /7+abc</a:t>
            </a:r>
            <a:endParaRPr lang="nl-NL" dirty="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12. Ensure sustainable consumption and production </a:t>
            </a:r>
            <a:r>
              <a:rPr lang="en-GB" dirty="0" smtClean="0"/>
              <a:t>patterns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16</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12.1 implement the 10-Year Framework of Programmes on sustainable consumption and production (10YFP), all countries taking action, with developed countries taking the lead, taking into account the development and capabilities of developing countries</a:t>
            </a:r>
            <a:endParaRPr lang="nl-NL" dirty="0"/>
          </a:p>
          <a:p>
            <a:pPr>
              <a:buNone/>
            </a:pPr>
            <a:r>
              <a:rPr lang="en-GB" dirty="0"/>
              <a:t> </a:t>
            </a:r>
            <a:endParaRPr lang="nl-NL" dirty="0"/>
          </a:p>
          <a:p>
            <a:pPr>
              <a:buNone/>
            </a:pPr>
            <a:r>
              <a:rPr lang="en-GB" dirty="0"/>
              <a:t>12.2 by 2030 achieve sustainable management and efficient use of natural resources</a:t>
            </a:r>
            <a:endParaRPr lang="nl-NL" dirty="0"/>
          </a:p>
          <a:p>
            <a:pPr>
              <a:buNone/>
            </a:pPr>
            <a:r>
              <a:rPr lang="en-GB" dirty="0"/>
              <a:t> </a:t>
            </a:r>
            <a:endParaRPr lang="nl-NL" dirty="0"/>
          </a:p>
          <a:p>
            <a:pPr>
              <a:buNone/>
            </a:pPr>
            <a:r>
              <a:rPr lang="en-GB" dirty="0"/>
              <a:t>12.3 by 2030 halve per capita global food waste at the retail and consumer level, and reduce food losses along production and supply chains including post-harvest losses /8+abc</a:t>
            </a:r>
            <a:endParaRPr lang="nl-NL" dirty="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13. Take urgent action to combat climate change and its </a:t>
            </a:r>
            <a:r>
              <a:rPr lang="en-GB" dirty="0" smtClean="0"/>
              <a:t>impacts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17</a:t>
            </a:fld>
            <a:endParaRPr lang="en-US"/>
          </a:p>
        </p:txBody>
      </p:sp>
      <p:sp>
        <p:nvSpPr>
          <p:cNvPr id="3" name="Tijdelijke aanduiding voor inhoud 2"/>
          <p:cNvSpPr>
            <a:spLocks noGrp="1"/>
          </p:cNvSpPr>
          <p:nvPr>
            <p:ph sz="quarter" idx="1"/>
          </p:nvPr>
        </p:nvSpPr>
        <p:spPr/>
        <p:txBody>
          <a:bodyPr>
            <a:normAutofit fontScale="77500" lnSpcReduction="20000"/>
          </a:bodyPr>
          <a:lstStyle/>
          <a:p>
            <a:pPr>
              <a:buNone/>
            </a:pPr>
            <a:r>
              <a:rPr lang="en-GB" dirty="0"/>
              <a:t>Acknowledging that the UNFCCC is the primary international, intergovernmental forum for negotiating the global response to climate change</a:t>
            </a:r>
            <a:r>
              <a:rPr lang="en-GB" b="1" dirty="0"/>
              <a:t>.</a:t>
            </a:r>
            <a:endParaRPr lang="nl-NL" dirty="0"/>
          </a:p>
          <a:p>
            <a:pPr>
              <a:buNone/>
            </a:pPr>
            <a:r>
              <a:rPr lang="en-GB" b="1" dirty="0"/>
              <a:t> </a:t>
            </a:r>
            <a:endParaRPr lang="nl-NL" dirty="0"/>
          </a:p>
          <a:p>
            <a:pPr>
              <a:buNone/>
            </a:pPr>
            <a:r>
              <a:rPr lang="en-GB" dirty="0"/>
              <a:t>13.1 strengthen resilience and adaptive capacity to climate related hazards and natural disasters in all countries</a:t>
            </a:r>
            <a:endParaRPr lang="nl-NL" dirty="0"/>
          </a:p>
          <a:p>
            <a:pPr>
              <a:buNone/>
            </a:pPr>
            <a:r>
              <a:rPr lang="en-GB" dirty="0"/>
              <a:t> </a:t>
            </a:r>
            <a:endParaRPr lang="nl-NL" dirty="0"/>
          </a:p>
          <a:p>
            <a:pPr>
              <a:buNone/>
            </a:pPr>
            <a:r>
              <a:rPr lang="en-GB" dirty="0"/>
              <a:t>13.2 integrate climate change measures into national policies, strategies, and planning</a:t>
            </a:r>
            <a:endParaRPr lang="nl-NL" dirty="0"/>
          </a:p>
          <a:p>
            <a:pPr>
              <a:buNone/>
            </a:pPr>
            <a:r>
              <a:rPr lang="en-GB" dirty="0"/>
              <a:t> </a:t>
            </a:r>
            <a:endParaRPr lang="nl-NL" dirty="0"/>
          </a:p>
          <a:p>
            <a:pPr>
              <a:buNone/>
            </a:pPr>
            <a:r>
              <a:rPr lang="en-GB" dirty="0"/>
              <a:t>13.3 improve education, awareness raising and human and institutional capacity on climate change mitigation, adaptation, impact reduction, and early warning /3+ab</a:t>
            </a:r>
            <a:endParaRPr lang="nl-NL"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14. Conserve </a:t>
            </a:r>
            <a:r>
              <a:rPr lang="en-GB" sz="2700" dirty="0"/>
              <a:t>and sustainably use the oceans, </a:t>
            </a:r>
            <a:r>
              <a:rPr lang="en-GB" dirty="0"/>
              <a:t>seas and marine </a:t>
            </a:r>
            <a:r>
              <a:rPr lang="en-GB" sz="2700" dirty="0"/>
              <a:t>resources for sustainable </a:t>
            </a:r>
            <a:r>
              <a:rPr lang="en-GB" sz="2700" dirty="0" smtClean="0"/>
              <a:t>development</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18</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14.1 by 2025, prevent and significantly reduce marine pollution of all kinds, particularly from land-based activities, including marine debris and nutrient pollution</a:t>
            </a:r>
            <a:endParaRPr lang="nl-NL" dirty="0"/>
          </a:p>
          <a:p>
            <a:pPr>
              <a:buNone/>
            </a:pPr>
            <a:r>
              <a:rPr lang="en-GB" dirty="0"/>
              <a:t> </a:t>
            </a:r>
            <a:endParaRPr lang="nl-NL" dirty="0"/>
          </a:p>
          <a:p>
            <a:pPr>
              <a:buNone/>
            </a:pPr>
            <a:r>
              <a:rPr lang="en-GB" dirty="0"/>
              <a:t>14.2 by 2020, sustainably manage, and protect marine and coastal ecosystems to avoid significant adverse impacts, including by strengthening their resilience and take action for their restoration, to achieve healthy and productive oceans</a:t>
            </a:r>
            <a:endParaRPr lang="nl-NL" dirty="0"/>
          </a:p>
          <a:p>
            <a:pPr>
              <a:buNone/>
            </a:pPr>
            <a:r>
              <a:rPr lang="en-GB" dirty="0"/>
              <a:t> </a:t>
            </a:r>
            <a:endParaRPr lang="nl-NL" dirty="0"/>
          </a:p>
          <a:p>
            <a:pPr>
              <a:buNone/>
            </a:pPr>
            <a:r>
              <a:rPr lang="en-GB" dirty="0"/>
              <a:t>14.3 minimize and address the impacts of ocean acidification, including through enhanced scientific cooperation at all levels /7+abc</a:t>
            </a:r>
            <a:endParaRPr lang="nl-NL" dirty="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1156990"/>
          </a:xfrm>
        </p:spPr>
        <p:txBody>
          <a:bodyPr>
            <a:normAutofit fontScale="90000"/>
          </a:bodyPr>
          <a:lstStyle/>
          <a:p>
            <a:r>
              <a:rPr lang="en-GB" dirty="0"/>
              <a:t>15. Protect, </a:t>
            </a:r>
            <a:r>
              <a:rPr lang="en-GB" sz="2200" dirty="0"/>
              <a:t>restore and promote sustainable use of terrestrial </a:t>
            </a:r>
            <a:r>
              <a:rPr lang="en-GB" dirty="0"/>
              <a:t>ecosystems</a:t>
            </a:r>
            <a:r>
              <a:rPr lang="en-GB" sz="4000" dirty="0"/>
              <a:t>, </a:t>
            </a:r>
            <a:r>
              <a:rPr lang="en-GB" sz="2200" dirty="0"/>
              <a:t>sustainably manage forests, combat desertification, and halt and reverse land degradation and halt biodiversity </a:t>
            </a:r>
            <a:r>
              <a:rPr lang="en-GB" sz="2200" dirty="0" smtClean="0"/>
              <a:t>loss</a:t>
            </a:r>
            <a:endParaRPr lang="en-US" sz="4000"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19</a:t>
            </a:fld>
            <a:endParaRPr lang="en-US"/>
          </a:p>
        </p:txBody>
      </p:sp>
      <p:sp>
        <p:nvSpPr>
          <p:cNvPr id="3" name="Tijdelijke aanduiding voor inhoud 2"/>
          <p:cNvSpPr>
            <a:spLocks noGrp="1"/>
          </p:cNvSpPr>
          <p:nvPr>
            <p:ph sz="quarter" idx="1"/>
          </p:nvPr>
        </p:nvSpPr>
        <p:spPr>
          <a:xfrm>
            <a:off x="457200" y="1855365"/>
            <a:ext cx="8229600" cy="4525963"/>
          </a:xfrm>
        </p:spPr>
        <p:txBody>
          <a:bodyPr>
            <a:normAutofit fontScale="77500" lnSpcReduction="20000"/>
          </a:bodyPr>
          <a:lstStyle/>
          <a:p>
            <a:pPr>
              <a:buNone/>
            </a:pPr>
            <a:r>
              <a:rPr lang="en-GB" dirty="0"/>
              <a:t>15.1 by 2020 ensure conservation , restoration and sustainable use of terrestrial and inland freshwater ecosystems and their services, in particular forests, wetlands, mountains and drylands, in line with obligations under international agreements</a:t>
            </a:r>
            <a:endParaRPr lang="nl-NL" dirty="0"/>
          </a:p>
          <a:p>
            <a:pPr>
              <a:buNone/>
            </a:pPr>
            <a:r>
              <a:rPr lang="en-GB" dirty="0"/>
              <a:t> </a:t>
            </a:r>
            <a:endParaRPr lang="nl-NL" dirty="0"/>
          </a:p>
          <a:p>
            <a:pPr>
              <a:buNone/>
            </a:pPr>
            <a:r>
              <a:rPr lang="en-GB" dirty="0"/>
              <a:t>15.2 by 2020, promote the implementation of sustainable management of all types of forests, halt deforestation, restore degraded forests, and increase afforestation and reforestation by x% globally</a:t>
            </a:r>
            <a:endParaRPr lang="nl-NL" dirty="0"/>
          </a:p>
          <a:p>
            <a:pPr>
              <a:buNone/>
            </a:pPr>
            <a:r>
              <a:rPr lang="en-GB" dirty="0"/>
              <a:t> </a:t>
            </a:r>
            <a:endParaRPr lang="nl-NL" dirty="0"/>
          </a:p>
          <a:p>
            <a:pPr>
              <a:buNone/>
            </a:pPr>
            <a:r>
              <a:rPr lang="en-GB" dirty="0"/>
              <a:t>15.3 by 2020, combat desertification, and restore degraded land and soil, including land affected by desertification, drought and floods, and strive to achieve a land-degradation neutral world /9+abc</a:t>
            </a:r>
            <a:endParaRPr lang="nl-NL"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SDG’s</a:t>
            </a:r>
            <a:endParaRPr lang="en-US" dirty="0"/>
          </a:p>
        </p:txBody>
      </p:sp>
      <p:sp>
        <p:nvSpPr>
          <p:cNvPr id="5" name="Tijdelijke aanduiding voor datum 4"/>
          <p:cNvSpPr>
            <a:spLocks noGrp="1"/>
          </p:cNvSpPr>
          <p:nvPr>
            <p:ph type="dt" sz="half" idx="10"/>
          </p:nvPr>
        </p:nvSpPr>
        <p:spPr/>
        <p:txBody>
          <a:bodyPr/>
          <a:lstStyle/>
          <a:p>
            <a:r>
              <a:rPr lang="en-US" smtClean="0"/>
              <a:t>WSF 2014-07-19</a:t>
            </a:r>
            <a:endParaRPr lang="en-US"/>
          </a:p>
        </p:txBody>
      </p:sp>
      <p:sp>
        <p:nvSpPr>
          <p:cNvPr id="7" name="Tijdelijke aanduiding voor voettekst 6"/>
          <p:cNvSpPr>
            <a:spLocks noGrp="1"/>
          </p:cNvSpPr>
          <p:nvPr>
            <p:ph type="ftr" sz="quarter" idx="11"/>
          </p:nvPr>
        </p:nvSpPr>
        <p:spPr/>
        <p:txBody>
          <a:bodyPr/>
          <a:lstStyle/>
          <a:p>
            <a:r>
              <a:rPr lang="en-US" smtClean="0"/>
              <a:t>UN OWG SDG's proposal</a:t>
            </a:r>
            <a:endParaRPr lang="en-US"/>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a:t>
            </a:fld>
            <a:endParaRPr lang="en-US"/>
          </a:p>
        </p:txBody>
      </p:sp>
      <p:sp>
        <p:nvSpPr>
          <p:cNvPr id="3" name="Tijdelijke aanduiding voor inhoud 2"/>
          <p:cNvSpPr>
            <a:spLocks noGrp="1"/>
          </p:cNvSpPr>
          <p:nvPr>
            <p:ph sz="quarter" idx="1"/>
          </p:nvPr>
        </p:nvSpPr>
        <p:spPr/>
        <p:txBody>
          <a:bodyPr>
            <a:normAutofit fontScale="92500" lnSpcReduction="20000"/>
          </a:bodyPr>
          <a:lstStyle/>
          <a:p>
            <a:pPr>
              <a:buNone/>
            </a:pPr>
            <a:r>
              <a:rPr lang="en-GB" dirty="0"/>
              <a:t>1. End poverty in all its forms everywhere</a:t>
            </a:r>
            <a:endParaRPr lang="nl-NL" dirty="0"/>
          </a:p>
          <a:p>
            <a:pPr>
              <a:buNone/>
            </a:pPr>
            <a:r>
              <a:rPr lang="en-GB" dirty="0"/>
              <a:t>2. End hunger, achieve food security and improved nutrition, and promote sustainable agriculture</a:t>
            </a:r>
            <a:endParaRPr lang="nl-NL" dirty="0"/>
          </a:p>
          <a:p>
            <a:pPr>
              <a:buNone/>
            </a:pPr>
            <a:r>
              <a:rPr lang="en-GB" dirty="0"/>
              <a:t>3. Ensure healthy lives and promote well-being for all at all ages</a:t>
            </a:r>
            <a:endParaRPr lang="nl-NL" dirty="0"/>
          </a:p>
          <a:p>
            <a:pPr>
              <a:buNone/>
            </a:pPr>
            <a:r>
              <a:rPr lang="en-GB" dirty="0"/>
              <a:t>4. Ensure inclusive and equitable quality education and promote life-long learning opportunities for all</a:t>
            </a:r>
            <a:endParaRPr lang="nl-NL" dirty="0"/>
          </a:p>
          <a:p>
            <a:pPr>
              <a:buNone/>
            </a:pPr>
            <a:r>
              <a:rPr lang="en-GB" dirty="0"/>
              <a:t>5. Achieve gender equality and empower all women and girls</a:t>
            </a:r>
            <a:endParaRPr lang="nl-NL" dirty="0"/>
          </a:p>
          <a:p>
            <a:pPr>
              <a:buNone/>
            </a:pPr>
            <a:r>
              <a:rPr lang="en-GB" dirty="0"/>
              <a:t>6. Ensure availability and sustainable management of water and sanitation for all</a:t>
            </a:r>
            <a:endParaRPr lang="nl-NL" dirty="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648" y="278160"/>
            <a:ext cx="8153400" cy="990600"/>
          </a:xfrm>
        </p:spPr>
        <p:txBody>
          <a:bodyPr>
            <a:normAutofit fontScale="90000"/>
          </a:bodyPr>
          <a:lstStyle/>
          <a:p>
            <a:r>
              <a:rPr lang="en-GB" dirty="0"/>
              <a:t>16. Promote peaceful and inclusive societies </a:t>
            </a:r>
            <a:r>
              <a:rPr lang="en-GB" sz="2200" dirty="0"/>
              <a:t>for sustainable development, provide access to justice for all and build effective, accountable and inclusive institutions at all </a:t>
            </a:r>
            <a:r>
              <a:rPr lang="en-GB" sz="2200" dirty="0" smtClean="0"/>
              <a:t>levels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20</a:t>
            </a:fld>
            <a:endParaRPr lang="en-US"/>
          </a:p>
        </p:txBody>
      </p:sp>
      <p:sp>
        <p:nvSpPr>
          <p:cNvPr id="3" name="Tijdelijke aanduiding voor inhoud 2"/>
          <p:cNvSpPr>
            <a:spLocks noGrp="1"/>
          </p:cNvSpPr>
          <p:nvPr>
            <p:ph sz="quarter" idx="1"/>
          </p:nvPr>
        </p:nvSpPr>
        <p:spPr/>
        <p:txBody>
          <a:bodyPr>
            <a:normAutofit/>
          </a:bodyPr>
          <a:lstStyle/>
          <a:p>
            <a:pPr>
              <a:buNone/>
            </a:pPr>
            <a:r>
              <a:rPr lang="en-GB" dirty="0"/>
              <a:t>16.1 significantly reduce all forms of violence and related death rates everywhere</a:t>
            </a:r>
            <a:endParaRPr lang="nl-NL" dirty="0"/>
          </a:p>
          <a:p>
            <a:pPr>
              <a:buNone/>
            </a:pPr>
            <a:r>
              <a:rPr lang="en-GB" dirty="0"/>
              <a:t> </a:t>
            </a:r>
            <a:r>
              <a:rPr lang="en-GB" dirty="0" smtClean="0"/>
              <a:t>16.2 </a:t>
            </a:r>
            <a:r>
              <a:rPr lang="en-GB" dirty="0"/>
              <a:t>end abuse, exploitation, trafficking and all forms of violence and torture against children</a:t>
            </a:r>
            <a:endParaRPr lang="nl-NL" dirty="0"/>
          </a:p>
          <a:p>
            <a:pPr>
              <a:buNone/>
            </a:pPr>
            <a:r>
              <a:rPr lang="en-GB" dirty="0"/>
              <a:t> </a:t>
            </a:r>
            <a:r>
              <a:rPr lang="en-GB" dirty="0" smtClean="0"/>
              <a:t>16.3 </a:t>
            </a:r>
            <a:r>
              <a:rPr lang="en-GB" dirty="0"/>
              <a:t>promote the rule of law at the national and international levels, and ensure equal access to justice for all /</a:t>
            </a:r>
            <a:r>
              <a:rPr lang="en-GB" dirty="0" smtClean="0"/>
              <a:t>10+ab</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274638"/>
            <a:ext cx="8363272" cy="1143000"/>
          </a:xfrm>
        </p:spPr>
        <p:txBody>
          <a:bodyPr>
            <a:normAutofit fontScale="90000"/>
          </a:bodyPr>
          <a:lstStyle/>
          <a:p>
            <a:r>
              <a:rPr lang="en-GB" dirty="0" smtClean="0"/>
              <a:t/>
            </a:r>
            <a:br>
              <a:rPr lang="en-GB" dirty="0" smtClean="0"/>
            </a:br>
            <a:r>
              <a:rPr lang="en-GB" dirty="0" smtClean="0"/>
              <a:t>17</a:t>
            </a:r>
            <a:r>
              <a:rPr lang="en-GB" dirty="0"/>
              <a:t>. Strengthen</a:t>
            </a:r>
            <a:r>
              <a:rPr lang="en-GB" sz="2700" dirty="0"/>
              <a:t> the means of </a:t>
            </a:r>
            <a:r>
              <a:rPr lang="en-GB" dirty="0"/>
              <a:t>implementation </a:t>
            </a:r>
            <a:r>
              <a:rPr lang="en-GB" sz="2700" dirty="0"/>
              <a:t>and revitalize the global partnership for sustainable development Finance</a:t>
            </a:r>
            <a:r>
              <a:rPr lang="nl-NL" dirty="0"/>
              <a:t/>
            </a:r>
            <a:br>
              <a:rPr lang="nl-NL" dirty="0"/>
            </a:b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21</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17.1 strengthen domestic resource mobilization, including through international support to developing countries to improve domestic capacity for tax and other revenue collection</a:t>
            </a:r>
            <a:endParaRPr lang="nl-NL" dirty="0"/>
          </a:p>
          <a:p>
            <a:pPr>
              <a:buNone/>
            </a:pPr>
            <a:r>
              <a:rPr lang="en-GB" dirty="0"/>
              <a:t> </a:t>
            </a:r>
            <a:endParaRPr lang="nl-NL" dirty="0"/>
          </a:p>
          <a:p>
            <a:pPr>
              <a:buNone/>
            </a:pPr>
            <a:r>
              <a:rPr lang="en-GB" dirty="0"/>
              <a:t>17.2 developed countries to implement fully their ODA commitments, including to provide 0.7% of GNI in ODA to developing countries of which 0.15-0.20% to least-developed countries</a:t>
            </a:r>
            <a:endParaRPr lang="nl-NL" dirty="0"/>
          </a:p>
          <a:p>
            <a:pPr>
              <a:buNone/>
            </a:pPr>
            <a:r>
              <a:rPr lang="en-GB" dirty="0"/>
              <a:t> </a:t>
            </a:r>
            <a:endParaRPr lang="nl-NL" dirty="0"/>
          </a:p>
          <a:p>
            <a:pPr>
              <a:buNone/>
            </a:pPr>
            <a:r>
              <a:rPr lang="en-GB" dirty="0"/>
              <a:t>17.3 mobilize additional financial resources for developing countries from multiple sources /19</a:t>
            </a:r>
            <a:endParaRPr lang="nl-NL" dirty="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22</a:t>
            </a:fld>
            <a:endParaRPr lang="en-US"/>
          </a:p>
        </p:txBody>
      </p:sp>
      <p:sp>
        <p:nvSpPr>
          <p:cNvPr id="3" name="Tijdelijke aanduiding voor inhoud 2"/>
          <p:cNvSpPr>
            <a:spLocks noGrp="1"/>
          </p:cNvSpPr>
          <p:nvPr>
            <p:ph sz="quarter" idx="1"/>
          </p:nvPr>
        </p:nvSpPr>
        <p:spPr/>
        <p:txBody>
          <a:bodyPr/>
          <a:lstStyle/>
          <a:p>
            <a:pPr algn="ctr">
              <a:buNone/>
            </a:pPr>
            <a:endParaRPr lang="en-US" dirty="0" smtClean="0"/>
          </a:p>
          <a:p>
            <a:pPr algn="ctr">
              <a:buNone/>
            </a:pPr>
            <a:r>
              <a:rPr lang="en-US" sz="4000" b="1" dirty="0" smtClean="0">
                <a:solidFill>
                  <a:schemeClr val="accent1">
                    <a:lumMod val="75000"/>
                  </a:schemeClr>
                </a:solidFill>
                <a:hlinkClick r:id="rId2"/>
              </a:rPr>
              <a:t>worldsustainabilityfund.nl</a:t>
            </a:r>
            <a:endParaRPr lang="en-US" sz="4000" b="1" dirty="0" smtClean="0">
              <a:solidFill>
                <a:schemeClr val="accent1">
                  <a:lumMod val="75000"/>
                </a:schemeClr>
              </a:solidFill>
            </a:endParaRPr>
          </a:p>
          <a:p>
            <a:pPr algn="ctr">
              <a:buNone/>
            </a:pPr>
            <a:endParaRPr lang="it-IT" dirty="0" smtClean="0"/>
          </a:p>
          <a:p>
            <a:pPr algn="ctr">
              <a:buNone/>
            </a:pPr>
            <a:r>
              <a:rPr lang="it-IT" dirty="0" smtClean="0"/>
              <a:t>Contact</a:t>
            </a:r>
            <a:br>
              <a:rPr lang="it-IT" dirty="0" smtClean="0"/>
            </a:br>
            <a:r>
              <a:rPr lang="it-IT" dirty="0" smtClean="0">
                <a:hlinkClick r:id="rId3"/>
              </a:rPr>
              <a:t>emile@worldsustainabilityfund.nl</a:t>
            </a:r>
            <a:r>
              <a:rPr lang="it-IT" dirty="0" smtClean="0"/>
              <a:t/>
            </a:r>
            <a:br>
              <a:rPr lang="it-IT" dirty="0" smtClean="0"/>
            </a:br>
            <a:r>
              <a:rPr lang="it-IT" dirty="0" smtClean="0"/>
              <a:t>Skype: sbfemile</a:t>
            </a:r>
          </a:p>
          <a:p>
            <a:pPr algn="ctr">
              <a:buNone/>
            </a:pPr>
            <a:r>
              <a:rPr lang="it-IT" dirty="0" smtClean="0"/>
              <a:t>Tel: +31 </a:t>
            </a:r>
            <a:r>
              <a:rPr lang="it-IT" dirty="0" smtClean="0"/>
              <a:t>658 958 108</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SDG’s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3</a:t>
            </a:fld>
            <a:endParaRPr lang="en-US"/>
          </a:p>
        </p:txBody>
      </p:sp>
      <p:sp>
        <p:nvSpPr>
          <p:cNvPr id="3" name="Tijdelijke aanduiding voor inhoud 2"/>
          <p:cNvSpPr>
            <a:spLocks noGrp="1"/>
          </p:cNvSpPr>
          <p:nvPr>
            <p:ph sz="quarter" idx="1"/>
          </p:nvPr>
        </p:nvSpPr>
        <p:spPr/>
        <p:txBody>
          <a:bodyPr>
            <a:normAutofit fontScale="92500" lnSpcReduction="20000"/>
          </a:bodyPr>
          <a:lstStyle/>
          <a:p>
            <a:pPr>
              <a:buNone/>
            </a:pPr>
            <a:r>
              <a:rPr lang="en-GB" dirty="0"/>
              <a:t>7. Ensure access to affordable, reliable, sustainable, and modern energy for all</a:t>
            </a:r>
            <a:endParaRPr lang="nl-NL" dirty="0"/>
          </a:p>
          <a:p>
            <a:pPr>
              <a:buNone/>
            </a:pPr>
            <a:r>
              <a:rPr lang="en-GB" dirty="0"/>
              <a:t>8. Promote sustained, inclusive and sustainable economic growth, full and productive employment and decent work for all</a:t>
            </a:r>
            <a:endParaRPr lang="nl-NL" dirty="0"/>
          </a:p>
          <a:p>
            <a:pPr>
              <a:buNone/>
            </a:pPr>
            <a:r>
              <a:rPr lang="en-GB" dirty="0"/>
              <a:t>9. Build resilient infrastructure, promote inclusive and sustainable industrialization and foster innovation</a:t>
            </a:r>
            <a:endParaRPr lang="nl-NL" dirty="0"/>
          </a:p>
          <a:p>
            <a:pPr>
              <a:buNone/>
            </a:pPr>
            <a:r>
              <a:rPr lang="en-GB" dirty="0"/>
              <a:t>10. Reduce inequality within and among countries</a:t>
            </a:r>
            <a:endParaRPr lang="nl-NL" dirty="0"/>
          </a:p>
          <a:p>
            <a:pPr>
              <a:buNone/>
            </a:pPr>
            <a:r>
              <a:rPr lang="en-GB" dirty="0"/>
              <a:t>11. Make cities and human settlements inclusive, safe, resilient and sustainable</a:t>
            </a:r>
            <a:endParaRPr lang="nl-NL" dirty="0"/>
          </a:p>
          <a:p>
            <a:pPr>
              <a:buNone/>
            </a:pPr>
            <a:r>
              <a:rPr lang="en-GB" dirty="0"/>
              <a:t>12. Ensure sustainable consumption and production patterns</a:t>
            </a:r>
            <a:endParaRPr lang="nl-NL"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SDG’s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4</a:t>
            </a:fld>
            <a:endParaRPr lang="en-US"/>
          </a:p>
        </p:txBody>
      </p:sp>
      <p:sp>
        <p:nvSpPr>
          <p:cNvPr id="3" name="Tijdelijke aanduiding voor inhoud 2"/>
          <p:cNvSpPr>
            <a:spLocks noGrp="1"/>
          </p:cNvSpPr>
          <p:nvPr>
            <p:ph sz="quarter" idx="1"/>
          </p:nvPr>
        </p:nvSpPr>
        <p:spPr/>
        <p:txBody>
          <a:bodyPr>
            <a:normAutofit fontScale="85000" lnSpcReduction="20000"/>
          </a:bodyPr>
          <a:lstStyle/>
          <a:p>
            <a:pPr>
              <a:buNone/>
            </a:pPr>
            <a:r>
              <a:rPr lang="en-GB" dirty="0"/>
              <a:t>13. Take urgent action to combat climate change and its </a:t>
            </a:r>
            <a:r>
              <a:rPr lang="en-GB" dirty="0" smtClean="0"/>
              <a:t>impacts</a:t>
            </a:r>
            <a:endParaRPr lang="nl-NL" dirty="0"/>
          </a:p>
          <a:p>
            <a:pPr>
              <a:buNone/>
            </a:pPr>
            <a:r>
              <a:rPr lang="en-GB" dirty="0"/>
              <a:t>14. Conserve and sustainably use the oceans, seas and marine resources for sustainable development</a:t>
            </a:r>
            <a:endParaRPr lang="nl-NL" dirty="0"/>
          </a:p>
          <a:p>
            <a:pPr>
              <a:buNone/>
            </a:pPr>
            <a:r>
              <a:rPr lang="en-GB" dirty="0"/>
              <a:t>15. Protect, restore and promote sustainable use of terrestrial ecosystems, sustainably manage forests, combat desertification, and halt and reverse land degradation and halt biodiversity loss</a:t>
            </a:r>
            <a:endParaRPr lang="nl-NL" dirty="0"/>
          </a:p>
          <a:p>
            <a:pPr>
              <a:buNone/>
            </a:pPr>
            <a:r>
              <a:rPr lang="en-GB" dirty="0"/>
              <a:t>16. Promote peaceful and inclusive societies for sustainable development, provide access to justice for all and build effective, accountable and inclusive institutions at all levels</a:t>
            </a:r>
            <a:endParaRPr lang="nl-NL" dirty="0"/>
          </a:p>
          <a:p>
            <a:pPr>
              <a:buNone/>
            </a:pPr>
            <a:r>
              <a:rPr lang="en-GB" dirty="0"/>
              <a:t>17. Strengthen the means of implementation and revitalize the global partnership for sustainable development Finance</a:t>
            </a:r>
            <a:endParaRPr lang="nl-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1. End poverty in all its forms </a:t>
            </a:r>
            <a:r>
              <a:rPr lang="en-GB" dirty="0" smtClean="0"/>
              <a:t>everywhere</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5</a:t>
            </a:fld>
            <a:endParaRPr lang="en-US"/>
          </a:p>
        </p:txBody>
      </p:sp>
      <p:sp>
        <p:nvSpPr>
          <p:cNvPr id="3" name="Tijdelijke aanduiding voor inhoud 2"/>
          <p:cNvSpPr>
            <a:spLocks noGrp="1"/>
          </p:cNvSpPr>
          <p:nvPr>
            <p:ph sz="quarter" idx="1"/>
          </p:nvPr>
        </p:nvSpPr>
        <p:spPr/>
        <p:txBody>
          <a:bodyPr>
            <a:normAutofit fontScale="92500" lnSpcReduction="10000"/>
          </a:bodyPr>
          <a:lstStyle/>
          <a:p>
            <a:pPr marL="542925" lvl="1" indent="-542925">
              <a:buNone/>
            </a:pPr>
            <a:r>
              <a:rPr lang="en-GB" dirty="0" smtClean="0"/>
              <a:t>1.1	by </a:t>
            </a:r>
            <a:r>
              <a:rPr lang="en-GB" dirty="0"/>
              <a:t>2030, eradicate extreme poverty for all people everywhere, currently measured as people living on less than $1.25 a day</a:t>
            </a:r>
            <a:endParaRPr lang="nl-NL" sz="2400" dirty="0"/>
          </a:p>
          <a:p>
            <a:pPr marL="542925" indent="-542925">
              <a:buNone/>
            </a:pPr>
            <a:r>
              <a:rPr lang="en-GB" dirty="0"/>
              <a:t> </a:t>
            </a:r>
            <a:endParaRPr lang="nl-NL" sz="2800" dirty="0"/>
          </a:p>
          <a:p>
            <a:pPr marL="542925" lvl="1" indent="-542925">
              <a:buNone/>
            </a:pPr>
            <a:r>
              <a:rPr lang="en-GB" dirty="0" smtClean="0"/>
              <a:t>1.2	by </a:t>
            </a:r>
            <a:r>
              <a:rPr lang="en-GB" dirty="0"/>
              <a:t>2030, reduce at least by half the proportion of men, women and children of all ages living in poverty in all its dimensions according to national definitions</a:t>
            </a:r>
            <a:endParaRPr lang="nl-NL" sz="2400" dirty="0"/>
          </a:p>
          <a:p>
            <a:pPr marL="542925" indent="-542925">
              <a:buNone/>
            </a:pPr>
            <a:r>
              <a:rPr lang="en-GB" dirty="0"/>
              <a:t> </a:t>
            </a:r>
            <a:endParaRPr lang="nl-NL" sz="2800" dirty="0"/>
          </a:p>
          <a:p>
            <a:pPr marL="542925" lvl="1" indent="-542925">
              <a:buNone/>
            </a:pPr>
            <a:r>
              <a:rPr lang="en-GB" dirty="0" smtClean="0"/>
              <a:t>1.3	implement </a:t>
            </a:r>
            <a:r>
              <a:rPr lang="en-GB" dirty="0"/>
              <a:t>nationally appropriate social protection systems and measures for all, including floors, and by 2030 achieve substantial coverage of the poor and the vulnerable /5+ab</a:t>
            </a:r>
            <a:endParaRPr lang="nl-NL" sz="2400"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2. End hunger, achieve food security </a:t>
            </a:r>
            <a:r>
              <a:rPr lang="en-GB" dirty="0" smtClean="0"/>
              <a:t/>
            </a:r>
            <a:br>
              <a:rPr lang="en-GB" dirty="0" smtClean="0"/>
            </a:br>
            <a:r>
              <a:rPr lang="en-GB" sz="2700" dirty="0" smtClean="0"/>
              <a:t>and </a:t>
            </a:r>
            <a:r>
              <a:rPr lang="en-GB" sz="2700" dirty="0"/>
              <a:t>improved nutrition, and promote sustainable </a:t>
            </a:r>
            <a:r>
              <a:rPr lang="en-GB" sz="2700" dirty="0" smtClean="0"/>
              <a:t>agriculture</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6</a:t>
            </a:fld>
            <a:endParaRPr lang="en-US"/>
          </a:p>
        </p:txBody>
      </p:sp>
      <p:sp>
        <p:nvSpPr>
          <p:cNvPr id="3" name="Tijdelijke aanduiding voor inhoud 2"/>
          <p:cNvSpPr>
            <a:spLocks noGrp="1"/>
          </p:cNvSpPr>
          <p:nvPr>
            <p:ph sz="quarter" idx="1"/>
          </p:nvPr>
        </p:nvSpPr>
        <p:spPr/>
        <p:txBody>
          <a:bodyPr>
            <a:normAutofit fontScale="70000" lnSpcReduction="20000"/>
          </a:bodyPr>
          <a:lstStyle/>
          <a:p>
            <a:pPr>
              <a:buNone/>
            </a:pPr>
            <a:r>
              <a:rPr lang="en-GB" dirty="0"/>
              <a:t>2.1	by 2030 end hunger and ensure access by all people, in particular the poor and people in vulnerable situations including infants, to safe, nutritious and sufficient food all year round</a:t>
            </a:r>
            <a:endParaRPr lang="nl-NL" dirty="0"/>
          </a:p>
          <a:p>
            <a:pPr>
              <a:buNone/>
            </a:pPr>
            <a:r>
              <a:rPr lang="en-GB" dirty="0"/>
              <a:t> </a:t>
            </a:r>
            <a:endParaRPr lang="nl-NL" dirty="0"/>
          </a:p>
          <a:p>
            <a:pPr>
              <a:buNone/>
            </a:pPr>
            <a:r>
              <a:rPr lang="en-GB" dirty="0"/>
              <a:t>2.2 by 2030 end all forms of malnutrition, including achieving by 2025 the internationally agreed targets on stunting and wasting in children under five years of age, and address the nutritional needs of adolescent girls, pregnant and lactating women, and older persons</a:t>
            </a:r>
            <a:endParaRPr lang="nl-NL" dirty="0"/>
          </a:p>
          <a:p>
            <a:pPr>
              <a:buNone/>
            </a:pPr>
            <a:r>
              <a:rPr lang="en-GB" dirty="0"/>
              <a:t> </a:t>
            </a:r>
            <a:endParaRPr lang="nl-NL" dirty="0"/>
          </a:p>
          <a:p>
            <a:pPr>
              <a:buNone/>
            </a:pPr>
            <a:r>
              <a:rPr lang="en-GB" dirty="0"/>
              <a:t>2.3 by 2030 double the agricultural productivity and the incomes of small-scale food producers, particularly women, indigenous peoples, family farmers, pastoralists and fishers, including through secure and equal access to land, other productive resources and inputs, knowledge, financial services, markets, and opportunities for value addition and non-farm employment /5+abc</a:t>
            </a:r>
            <a:endParaRPr lang="nl-NL"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3. Ensure healthy lives and promote well-being for all at all </a:t>
            </a:r>
            <a:r>
              <a:rPr lang="en-GB" dirty="0" smtClean="0"/>
              <a:t>ages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7</a:t>
            </a:fld>
            <a:endParaRPr lang="en-US"/>
          </a:p>
        </p:txBody>
      </p:sp>
      <p:sp>
        <p:nvSpPr>
          <p:cNvPr id="3" name="Tijdelijke aanduiding voor inhoud 2"/>
          <p:cNvSpPr>
            <a:spLocks noGrp="1"/>
          </p:cNvSpPr>
          <p:nvPr>
            <p:ph sz="quarter" idx="1"/>
          </p:nvPr>
        </p:nvSpPr>
        <p:spPr/>
        <p:txBody>
          <a:bodyPr>
            <a:normAutofit fontScale="92500" lnSpcReduction="10000"/>
          </a:bodyPr>
          <a:lstStyle/>
          <a:p>
            <a:pPr>
              <a:buNone/>
            </a:pPr>
            <a:r>
              <a:rPr lang="en-GB" dirty="0"/>
              <a:t>3.1 by 2030 reduce the global maternal mortality ratio to less than 70 per 100,000 live births</a:t>
            </a:r>
            <a:endParaRPr lang="nl-NL" dirty="0"/>
          </a:p>
          <a:p>
            <a:pPr>
              <a:buNone/>
            </a:pPr>
            <a:r>
              <a:rPr lang="en-GB" dirty="0"/>
              <a:t> </a:t>
            </a:r>
            <a:endParaRPr lang="nl-NL" dirty="0"/>
          </a:p>
          <a:p>
            <a:pPr>
              <a:buNone/>
            </a:pPr>
            <a:r>
              <a:rPr lang="en-GB" dirty="0"/>
              <a:t>3.2 by 2030 end preventable deaths of newborns and under-five children </a:t>
            </a:r>
            <a:endParaRPr lang="nl-NL" dirty="0"/>
          </a:p>
          <a:p>
            <a:pPr>
              <a:buNone/>
            </a:pPr>
            <a:r>
              <a:rPr lang="en-GB" dirty="0"/>
              <a:t> </a:t>
            </a:r>
            <a:endParaRPr lang="nl-NL" dirty="0"/>
          </a:p>
          <a:p>
            <a:pPr>
              <a:buNone/>
            </a:pPr>
            <a:r>
              <a:rPr lang="en-GB" dirty="0"/>
              <a:t>3.3 by 2030 end the epidemics of AIDS, tuberculosis, malaria, and neglected tropical diseases and combat hepatitis, water-borne diseases, and other communicable diseases /9+abc</a:t>
            </a:r>
            <a:endParaRPr lang="nl-NL" dirty="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4. Ensure </a:t>
            </a:r>
            <a:r>
              <a:rPr lang="en-GB" sz="2700" dirty="0"/>
              <a:t>inclusive and equitable quality </a:t>
            </a:r>
            <a:r>
              <a:rPr lang="en-GB" dirty="0"/>
              <a:t>education</a:t>
            </a:r>
            <a:r>
              <a:rPr lang="en-GB" sz="2700" dirty="0"/>
              <a:t> and promote life-long learning opportunities for </a:t>
            </a:r>
            <a:r>
              <a:rPr lang="en-GB" sz="2700" dirty="0" smtClean="0"/>
              <a:t>all</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8</a:t>
            </a:fld>
            <a:endParaRPr lang="en-US"/>
          </a:p>
        </p:txBody>
      </p:sp>
      <p:sp>
        <p:nvSpPr>
          <p:cNvPr id="3" name="Tijdelijke aanduiding voor inhoud 2"/>
          <p:cNvSpPr>
            <a:spLocks noGrp="1"/>
          </p:cNvSpPr>
          <p:nvPr>
            <p:ph sz="quarter" idx="1"/>
          </p:nvPr>
        </p:nvSpPr>
        <p:spPr/>
        <p:txBody>
          <a:bodyPr>
            <a:normAutofit fontScale="85000" lnSpcReduction="10000"/>
          </a:bodyPr>
          <a:lstStyle/>
          <a:p>
            <a:pPr>
              <a:buNone/>
            </a:pPr>
            <a:r>
              <a:rPr lang="en-GB" dirty="0"/>
              <a:t>4.1 by 2030, ensure that all girls and boys complete free, equitable and quality primary and secondary education leading to relevant and effective learning outcomes</a:t>
            </a:r>
            <a:endParaRPr lang="nl-NL" dirty="0"/>
          </a:p>
          <a:p>
            <a:pPr>
              <a:buNone/>
            </a:pPr>
            <a:r>
              <a:rPr lang="en-GB" dirty="0"/>
              <a:t> </a:t>
            </a:r>
            <a:endParaRPr lang="nl-NL" dirty="0"/>
          </a:p>
          <a:p>
            <a:pPr>
              <a:buNone/>
            </a:pPr>
            <a:r>
              <a:rPr lang="en-GB" dirty="0"/>
              <a:t>4.2 by 2030 ensure that all girls and boys have access to quality early childhood development, care and pre-primary education so that they are ready for primary education</a:t>
            </a:r>
            <a:endParaRPr lang="nl-NL" dirty="0"/>
          </a:p>
          <a:p>
            <a:pPr>
              <a:buNone/>
            </a:pPr>
            <a:r>
              <a:rPr lang="en-GB" dirty="0"/>
              <a:t> </a:t>
            </a:r>
            <a:endParaRPr lang="nl-NL" dirty="0"/>
          </a:p>
          <a:p>
            <a:pPr>
              <a:buNone/>
            </a:pPr>
            <a:r>
              <a:rPr lang="en-GB" dirty="0"/>
              <a:t>4.3 by 2030 ensure equal access for all women and men to affordable quality technical, vocational and tertiary education, including university /7+abc</a:t>
            </a:r>
            <a:endParaRPr lang="nl-NL"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dirty="0"/>
              <a:t>5. Achieve gender equality and empower all women and girls</a:t>
            </a:r>
            <a:endParaRPr lang="en-US" dirty="0"/>
          </a:p>
        </p:txBody>
      </p:sp>
      <p:sp>
        <p:nvSpPr>
          <p:cNvPr id="4" name="Tijdelijke aanduiding voor datum 3"/>
          <p:cNvSpPr>
            <a:spLocks noGrp="1"/>
          </p:cNvSpPr>
          <p:nvPr>
            <p:ph type="dt" sz="half" idx="10"/>
          </p:nvPr>
        </p:nvSpPr>
        <p:spPr/>
        <p:txBody>
          <a:bodyPr/>
          <a:lstStyle/>
          <a:p>
            <a:r>
              <a:rPr lang="en-US" smtClean="0"/>
              <a:t>WSF 2014-07-19</a:t>
            </a:r>
            <a:endParaRPr lang="en-US"/>
          </a:p>
        </p:txBody>
      </p:sp>
      <p:sp>
        <p:nvSpPr>
          <p:cNvPr id="6" name="Tijdelijke aanduiding voor voettekst 5"/>
          <p:cNvSpPr>
            <a:spLocks noGrp="1"/>
          </p:cNvSpPr>
          <p:nvPr>
            <p:ph type="ftr" sz="quarter" idx="11"/>
          </p:nvPr>
        </p:nvSpPr>
        <p:spPr/>
        <p:txBody>
          <a:bodyPr/>
          <a:lstStyle/>
          <a:p>
            <a:r>
              <a:rPr lang="en-US" smtClean="0"/>
              <a:t>UN OWG SDG's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9</a:t>
            </a:fld>
            <a:endParaRPr lang="en-US"/>
          </a:p>
        </p:txBody>
      </p:sp>
      <p:sp>
        <p:nvSpPr>
          <p:cNvPr id="3" name="Tijdelijke aanduiding voor inhoud 2"/>
          <p:cNvSpPr>
            <a:spLocks noGrp="1"/>
          </p:cNvSpPr>
          <p:nvPr>
            <p:ph sz="quarter" idx="1"/>
          </p:nvPr>
        </p:nvSpPr>
        <p:spPr/>
        <p:txBody>
          <a:bodyPr>
            <a:normAutofit fontScale="92500" lnSpcReduction="10000"/>
          </a:bodyPr>
          <a:lstStyle/>
          <a:p>
            <a:pPr>
              <a:buNone/>
            </a:pPr>
            <a:r>
              <a:rPr lang="en-GB" dirty="0"/>
              <a:t>5.1 end all forms of discrimination against all women and girls everywhere</a:t>
            </a:r>
            <a:endParaRPr lang="nl-NL" dirty="0"/>
          </a:p>
          <a:p>
            <a:pPr>
              <a:buNone/>
            </a:pPr>
            <a:r>
              <a:rPr lang="en-GB" dirty="0"/>
              <a:t> </a:t>
            </a:r>
            <a:endParaRPr lang="nl-NL" dirty="0"/>
          </a:p>
          <a:p>
            <a:pPr>
              <a:buNone/>
            </a:pPr>
            <a:r>
              <a:rPr lang="en-GB" dirty="0"/>
              <a:t>5.2 eliminate all forms of violence against all women and girls in public and private spheres, including trafficking and sexual and other types of exploitation</a:t>
            </a:r>
            <a:endParaRPr lang="nl-NL" dirty="0"/>
          </a:p>
          <a:p>
            <a:pPr>
              <a:buNone/>
            </a:pPr>
            <a:r>
              <a:rPr lang="en-GB" dirty="0"/>
              <a:t> </a:t>
            </a:r>
            <a:endParaRPr lang="nl-NL" dirty="0"/>
          </a:p>
          <a:p>
            <a:pPr>
              <a:buNone/>
            </a:pPr>
            <a:r>
              <a:rPr lang="en-GB" dirty="0"/>
              <a:t>5.3 eliminate all harmful practices, such as child, early and forced marriage and female genital mutilations /6+abc</a:t>
            </a:r>
            <a:endParaRPr lang="nl-NL" dirty="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an">
  <a:themeElements>
    <a:clrScheme name="Media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63</TotalTime>
  <Words>1015</Words>
  <Application>Microsoft Office PowerPoint</Application>
  <PresentationFormat>Diavoorstelling (4:3)</PresentationFormat>
  <Paragraphs>193</Paragraphs>
  <Slides>22</Slides>
  <Notes>0</Notes>
  <HiddenSlides>0</HiddenSlides>
  <MMClips>0</MMClips>
  <ScaleCrop>false</ScaleCrop>
  <HeadingPairs>
    <vt:vector size="4" baseType="variant">
      <vt:variant>
        <vt:lpstr>Thema</vt:lpstr>
      </vt:variant>
      <vt:variant>
        <vt:i4>1</vt:i4>
      </vt:variant>
      <vt:variant>
        <vt:lpstr>Diatitels</vt:lpstr>
      </vt:variant>
      <vt:variant>
        <vt:i4>22</vt:i4>
      </vt:variant>
    </vt:vector>
  </HeadingPairs>
  <TitlesOfParts>
    <vt:vector size="23" baseType="lpstr">
      <vt:lpstr>Mediaan</vt:lpstr>
      <vt:lpstr>SDG’s  SUSTAINABLE DEVELOPMENT GOALS </vt:lpstr>
      <vt:lpstr>SDG’s</vt:lpstr>
      <vt:lpstr>SDG’s</vt:lpstr>
      <vt:lpstr>SDG’s</vt:lpstr>
      <vt:lpstr>1. End poverty in all its forms everywhere</vt:lpstr>
      <vt:lpstr>2. End hunger, achieve food security  and improved nutrition, and promote sustainable agriculture</vt:lpstr>
      <vt:lpstr>3. Ensure healthy lives and promote well-being for all at all ages</vt:lpstr>
      <vt:lpstr>4. Ensure inclusive and equitable quality education and promote life-long learning opportunities for all</vt:lpstr>
      <vt:lpstr>5. Achieve gender equality and empower all women and girls</vt:lpstr>
      <vt:lpstr>6. Ensure availability and sustainable management of water and sanitation for all</vt:lpstr>
      <vt:lpstr>7. Ensure access to affordable, reliable, sustainable, and modern energy for all</vt:lpstr>
      <vt:lpstr>8. Promote sustained, inclusive and sustainable economic growth, full and productive employment and decent work for all</vt:lpstr>
      <vt:lpstr>9. Build resilient infrastructure, promote inclusive and sustainable industrialization and foster innovation</vt:lpstr>
      <vt:lpstr>10. Reduce inequality within and among countries</vt:lpstr>
      <vt:lpstr>11. Make cities and human settlements inclusive, safe, resilient and sustainable</vt:lpstr>
      <vt:lpstr>12. Ensure sustainable consumption and production patterns</vt:lpstr>
      <vt:lpstr>13. Take urgent action to combat climate change and its impacts</vt:lpstr>
      <vt:lpstr>14. Conserve and sustainably use the oceans, seas and marine resources for sustainable development</vt:lpstr>
      <vt:lpstr>15. Protect, restore and promote sustainable use of terrestrial ecosystems, sustainably manage forests, combat desertification, and halt and reverse land degradation and halt biodiversity loss</vt:lpstr>
      <vt:lpstr>16. Promote peaceful and inclusive societies for sustainable development, provide access to justice for all and build effective, accountable and inclusive institutions at all levels</vt:lpstr>
      <vt:lpstr> 17. Strengthen the means of implementation and revitalize the global partnership for sustainable development Finance </vt:lpstr>
      <vt:lpstr>Dia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SDG’s  SUSTAINABLE DEVELOPMENT GOALS</dc:title>
  <dc:creator>Emile van Essen</dc:creator>
  <cp:lastModifiedBy>Emile van Essen</cp:lastModifiedBy>
  <cp:revision>3</cp:revision>
  <dcterms:created xsi:type="dcterms:W3CDTF">2014-08-03T21:02:19Z</dcterms:created>
  <dcterms:modified xsi:type="dcterms:W3CDTF">2015-05-29T07:31:50Z</dcterms:modified>
</cp:coreProperties>
</file>