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Lst>
  <p:notesMasterIdLst>
    <p:notesMasterId r:id="rId64"/>
  </p:notesMasterIdLst>
  <p:sldIdLst>
    <p:sldId id="256" r:id="rId2"/>
    <p:sldId id="257" r:id="rId3"/>
    <p:sldId id="278" r:id="rId4"/>
    <p:sldId id="279" r:id="rId5"/>
    <p:sldId id="296" r:id="rId6"/>
    <p:sldId id="297" r:id="rId7"/>
    <p:sldId id="298" r:id="rId8"/>
    <p:sldId id="299" r:id="rId9"/>
    <p:sldId id="300" r:id="rId10"/>
    <p:sldId id="301" r:id="rId11"/>
    <p:sldId id="303" r:id="rId12"/>
    <p:sldId id="302" r:id="rId13"/>
    <p:sldId id="280" r:id="rId14"/>
    <p:sldId id="304" r:id="rId15"/>
    <p:sldId id="281" r:id="rId16"/>
    <p:sldId id="282" r:id="rId17"/>
    <p:sldId id="305" r:id="rId18"/>
    <p:sldId id="306" r:id="rId19"/>
    <p:sldId id="307" r:id="rId20"/>
    <p:sldId id="283" r:id="rId21"/>
    <p:sldId id="284" r:id="rId22"/>
    <p:sldId id="308" r:id="rId23"/>
    <p:sldId id="309" r:id="rId24"/>
    <p:sldId id="310" r:id="rId25"/>
    <p:sldId id="311" r:id="rId26"/>
    <p:sldId id="312" r:id="rId27"/>
    <p:sldId id="313" r:id="rId28"/>
    <p:sldId id="314" r:id="rId29"/>
    <p:sldId id="315" r:id="rId30"/>
    <p:sldId id="316" r:id="rId31"/>
    <p:sldId id="320" r:id="rId32"/>
    <p:sldId id="317" r:id="rId33"/>
    <p:sldId id="318" r:id="rId34"/>
    <p:sldId id="321" r:id="rId35"/>
    <p:sldId id="319" r:id="rId36"/>
    <p:sldId id="322" r:id="rId37"/>
    <p:sldId id="285" r:id="rId38"/>
    <p:sldId id="323" r:id="rId39"/>
    <p:sldId id="324" r:id="rId40"/>
    <p:sldId id="326" r:id="rId41"/>
    <p:sldId id="287" r:id="rId42"/>
    <p:sldId id="286" r:id="rId43"/>
    <p:sldId id="327" r:id="rId44"/>
    <p:sldId id="328" r:id="rId45"/>
    <p:sldId id="329" r:id="rId46"/>
    <p:sldId id="330" r:id="rId47"/>
    <p:sldId id="331" r:id="rId48"/>
    <p:sldId id="332" r:id="rId49"/>
    <p:sldId id="333" r:id="rId50"/>
    <p:sldId id="334" r:id="rId51"/>
    <p:sldId id="335" r:id="rId52"/>
    <p:sldId id="336" r:id="rId53"/>
    <p:sldId id="288" r:id="rId54"/>
    <p:sldId id="289" r:id="rId55"/>
    <p:sldId id="290" r:id="rId56"/>
    <p:sldId id="291" r:id="rId57"/>
    <p:sldId id="292" r:id="rId58"/>
    <p:sldId id="293" r:id="rId59"/>
    <p:sldId id="294" r:id="rId60"/>
    <p:sldId id="295" r:id="rId61"/>
    <p:sldId id="277" r:id="rId62"/>
    <p:sldId id="275" r:id="rId6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26" y="-52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D4AD81-A891-4DE3-BD76-9FFF7DEDD319}" type="datetimeFigureOut">
              <a:rPr lang="en-US" smtClean="0"/>
              <a:pPr/>
              <a:t>9/15/2014</a:t>
            </a:fld>
            <a:endParaRPr lang="en-US"/>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72FEED-9A72-4B8F-A59A-EBC9E3820B21}" type="slidenum">
              <a:rPr lang="en-US" smtClean="0"/>
              <a:pPr/>
              <a:t>‹nr.›</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1">
        <a:schemeClr val="bg2"/>
      </p:bgRef>
    </p:bg>
    <p:spTree>
      <p:nvGrpSpPr>
        <p:cNvPr id="1" name=""/>
        <p:cNvGrpSpPr/>
        <p:nvPr/>
      </p:nvGrpSpPr>
      <p:grpSpPr>
        <a:xfrm>
          <a:off x="0" y="0"/>
          <a:ext cx="0" cy="0"/>
          <a:chOff x="0" y="0"/>
          <a:chExt cx="0" cy="0"/>
        </a:xfrm>
      </p:grpSpPr>
      <p:sp>
        <p:nvSpPr>
          <p:cNvPr id="7" name="Rechthoek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hoek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2362200" y="4038600"/>
            <a:ext cx="6477000" cy="1828800"/>
          </a:xfrm>
        </p:spPr>
        <p:txBody>
          <a:bodyPr anchor="b"/>
          <a:lstStyle>
            <a:lvl1pPr>
              <a:defRPr cap="all" baseline="0"/>
            </a:lvl1pPr>
          </a:lstStyle>
          <a:p>
            <a:r>
              <a:rPr kumimoji="0" lang="nl-NL" smtClean="0"/>
              <a:t>Klik om de stijl te bewerken</a:t>
            </a:r>
            <a:endParaRPr kumimoji="0" lang="en-US"/>
          </a:p>
        </p:txBody>
      </p:sp>
      <p:sp>
        <p:nvSpPr>
          <p:cNvPr id="9" name="Ondertitel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het opmaakprofiel van de modelondertitel te bewerken</a:t>
            </a:r>
            <a:endParaRPr kumimoji="0" lang="en-US"/>
          </a:p>
        </p:txBody>
      </p:sp>
      <p:sp>
        <p:nvSpPr>
          <p:cNvPr id="28" name="Tijdelijke aanduiding voor datum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r>
              <a:rPr lang="nl-NL" smtClean="0"/>
              <a:t>WSF 2014-08-08</a:t>
            </a:r>
            <a:endParaRPr lang="en-US"/>
          </a:p>
        </p:txBody>
      </p:sp>
      <p:sp>
        <p:nvSpPr>
          <p:cNvPr id="17" name="Tijdelijke aanduiding voor voettekst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US" smtClean="0"/>
              <a:t>UN ICE SDF proposal</a:t>
            </a:r>
            <a:endParaRPr lang="en-US"/>
          </a:p>
        </p:txBody>
      </p:sp>
      <p:sp>
        <p:nvSpPr>
          <p:cNvPr id="29" name="Tijdelijke aanduiding voor dianumm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11C2DC5-BDB5-4140-A282-B4165E249E67}" type="slidenum">
              <a:rPr lang="en-US" smtClean="0"/>
              <a:pPr/>
              <a:t>‹nr.›</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r>
              <a:rPr lang="nl-NL" smtClean="0"/>
              <a:t>WSF 2014-08-08</a:t>
            </a:r>
            <a:endParaRPr lang="en-US"/>
          </a:p>
        </p:txBody>
      </p:sp>
      <p:sp>
        <p:nvSpPr>
          <p:cNvPr id="5" name="Tijdelijke aanduiding voor voettekst 4"/>
          <p:cNvSpPr>
            <a:spLocks noGrp="1"/>
          </p:cNvSpPr>
          <p:nvPr>
            <p:ph type="ftr" sz="quarter" idx="11"/>
          </p:nvPr>
        </p:nvSpPr>
        <p:spPr/>
        <p:txBody>
          <a:bodyPr/>
          <a:lstStyle/>
          <a:p>
            <a:r>
              <a:rPr lang="en-US" smtClean="0"/>
              <a:t>UN ICE SDF proposal</a:t>
            </a:r>
            <a:endParaRPr lang="en-US"/>
          </a:p>
        </p:txBody>
      </p:sp>
      <p:sp>
        <p:nvSpPr>
          <p:cNvPr id="6" name="Tijdelijke aanduiding voor dianummer 5"/>
          <p:cNvSpPr>
            <a:spLocks noGrp="1"/>
          </p:cNvSpPr>
          <p:nvPr>
            <p:ph type="sldNum" sz="quarter" idx="12"/>
          </p:nvPr>
        </p:nvSpPr>
        <p:spPr/>
        <p:txBody>
          <a:bodyPr/>
          <a:lstStyle/>
          <a:p>
            <a:fld id="{F11C2DC5-BDB5-4140-A282-B4165E249E67}"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bg>
      <p:bgRef idx="1001">
        <a:schemeClr val="bg1"/>
      </p:bgRef>
    </p:bg>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53200" y="609600"/>
            <a:ext cx="2057400" cy="5516563"/>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609600"/>
            <a:ext cx="5562600" cy="5516564"/>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a:xfrm>
            <a:off x="6553200" y="6248402"/>
            <a:ext cx="2209800" cy="365125"/>
          </a:xfrm>
        </p:spPr>
        <p:txBody>
          <a:bodyPr/>
          <a:lstStyle/>
          <a:p>
            <a:r>
              <a:rPr lang="nl-NL" smtClean="0"/>
              <a:t>WSF 2014-08-08</a:t>
            </a:r>
            <a:endParaRPr lang="en-US"/>
          </a:p>
        </p:txBody>
      </p:sp>
      <p:sp>
        <p:nvSpPr>
          <p:cNvPr id="5" name="Tijdelijke aanduiding voor voettekst 4"/>
          <p:cNvSpPr>
            <a:spLocks noGrp="1"/>
          </p:cNvSpPr>
          <p:nvPr>
            <p:ph type="ftr" sz="quarter" idx="11"/>
          </p:nvPr>
        </p:nvSpPr>
        <p:spPr>
          <a:xfrm>
            <a:off x="457201" y="6248207"/>
            <a:ext cx="5573483" cy="365125"/>
          </a:xfrm>
        </p:spPr>
        <p:txBody>
          <a:bodyPr/>
          <a:lstStyle/>
          <a:p>
            <a:r>
              <a:rPr lang="en-US" smtClean="0"/>
              <a:t>UN ICE SDF proposal</a:t>
            </a:r>
            <a:endParaRPr lang="en-US"/>
          </a:p>
        </p:txBody>
      </p:sp>
      <p:sp>
        <p:nvSpPr>
          <p:cNvPr id="7" name="Rechthoek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hthoek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hthoek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Tijdelijke aanduiding voor dianummer 5"/>
          <p:cNvSpPr>
            <a:spLocks noGrp="1"/>
          </p:cNvSpPr>
          <p:nvPr>
            <p:ph type="sldNum" sz="quarter" idx="12"/>
          </p:nvPr>
        </p:nvSpPr>
        <p:spPr>
          <a:xfrm rot="5400000">
            <a:off x="5989638" y="144462"/>
            <a:ext cx="533400" cy="244476"/>
          </a:xfrm>
        </p:spPr>
        <p:txBody>
          <a:bodyPr/>
          <a:lstStyle/>
          <a:p>
            <a:fld id="{F11C2DC5-BDB5-4140-A282-B4165E249E67}" type="slidenum">
              <a:rPr lang="en-US" smtClean="0"/>
              <a:pPr/>
              <a:t>‹nr.›</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612648" y="228600"/>
            <a:ext cx="8153400" cy="990600"/>
          </a:xfrm>
        </p:spPr>
        <p:txBody>
          <a:bodyPr/>
          <a:lstStyle/>
          <a:p>
            <a:r>
              <a:rPr kumimoji="0" lang="nl-NL" smtClean="0"/>
              <a:t>Klik om de stijl te bewerken</a:t>
            </a:r>
            <a:endParaRPr kumimoji="0" lang="en-US"/>
          </a:p>
        </p:txBody>
      </p:sp>
      <p:sp>
        <p:nvSpPr>
          <p:cNvPr id="4" name="Tijdelijke aanduiding voor datum 3"/>
          <p:cNvSpPr>
            <a:spLocks noGrp="1"/>
          </p:cNvSpPr>
          <p:nvPr>
            <p:ph type="dt" sz="half" idx="10"/>
          </p:nvPr>
        </p:nvSpPr>
        <p:spPr/>
        <p:txBody>
          <a:bodyPr/>
          <a:lstStyle/>
          <a:p>
            <a:r>
              <a:rPr lang="nl-NL" smtClean="0"/>
              <a:t>WSF 2014-08-08</a:t>
            </a:r>
            <a:endParaRPr lang="en-US"/>
          </a:p>
        </p:txBody>
      </p:sp>
      <p:sp>
        <p:nvSpPr>
          <p:cNvPr id="5" name="Tijdelijke aanduiding voor voettekst 4"/>
          <p:cNvSpPr>
            <a:spLocks noGrp="1"/>
          </p:cNvSpPr>
          <p:nvPr>
            <p:ph type="ftr" sz="quarter" idx="11"/>
          </p:nvPr>
        </p:nvSpPr>
        <p:spPr/>
        <p:txBody>
          <a:bodyPr/>
          <a:lstStyle/>
          <a:p>
            <a:r>
              <a:rPr lang="en-US" smtClean="0"/>
              <a:t>UN ICE SDF proposal</a:t>
            </a:r>
            <a:endParaRPr lang="en-US"/>
          </a:p>
        </p:txBody>
      </p:sp>
      <p:sp>
        <p:nvSpPr>
          <p:cNvPr id="6" name="Tijdelijke aanduiding voor dianummer 5"/>
          <p:cNvSpPr>
            <a:spLocks noGrp="1"/>
          </p:cNvSpPr>
          <p:nvPr>
            <p:ph type="sldNum" sz="quarter" idx="12"/>
          </p:nvPr>
        </p:nvSpPr>
        <p:spPr/>
        <p:txBody>
          <a:bodyPr/>
          <a:lstStyle>
            <a:lvl1pPr>
              <a:defRPr>
                <a:solidFill>
                  <a:srgbClr val="FFFFFF"/>
                </a:solidFill>
              </a:defRPr>
            </a:lvl1pPr>
          </a:lstStyle>
          <a:p>
            <a:fld id="{F11C2DC5-BDB5-4140-A282-B4165E249E67}" type="slidenum">
              <a:rPr lang="en-US" smtClean="0"/>
              <a:pPr/>
              <a:t>‹nr.›</a:t>
            </a:fld>
            <a:endParaRPr lang="en-US"/>
          </a:p>
        </p:txBody>
      </p:sp>
      <p:sp>
        <p:nvSpPr>
          <p:cNvPr id="8" name="Tijdelijke aanduiding voor inhoud 7"/>
          <p:cNvSpPr>
            <a:spLocks noGrp="1"/>
          </p:cNvSpPr>
          <p:nvPr>
            <p:ph sz="quarter" idx="1"/>
          </p:nvPr>
        </p:nvSpPr>
        <p:spPr>
          <a:xfrm>
            <a:off x="612648" y="1600200"/>
            <a:ext cx="8153400" cy="44958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3">
        <a:schemeClr val="bg1"/>
      </p:bgRef>
    </p:b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7" name="Rechthoek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hthoek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hoek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nl-NL" smtClean="0"/>
              <a:t>Klik om de stijl te bewerken</a:t>
            </a:r>
            <a:endParaRPr kumimoji="0" lang="en-US"/>
          </a:p>
        </p:txBody>
      </p:sp>
      <p:sp>
        <p:nvSpPr>
          <p:cNvPr id="12" name="Tijdelijke aanduiding voor datum 11"/>
          <p:cNvSpPr>
            <a:spLocks noGrp="1"/>
          </p:cNvSpPr>
          <p:nvPr>
            <p:ph type="dt" sz="half" idx="10"/>
          </p:nvPr>
        </p:nvSpPr>
        <p:spPr/>
        <p:txBody>
          <a:bodyPr/>
          <a:lstStyle/>
          <a:p>
            <a:r>
              <a:rPr lang="nl-NL" smtClean="0"/>
              <a:t>WSF 2014-08-08</a:t>
            </a:r>
            <a:endParaRPr lang="en-US"/>
          </a:p>
        </p:txBody>
      </p:sp>
      <p:sp>
        <p:nvSpPr>
          <p:cNvPr id="13" name="Tijdelijke aanduiding voor dianumm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11C2DC5-BDB5-4140-A282-B4165E249E67}" type="slidenum">
              <a:rPr lang="en-US" smtClean="0"/>
              <a:pPr/>
              <a:t>‹nr.›</a:t>
            </a:fld>
            <a:endParaRPr lang="en-US"/>
          </a:p>
        </p:txBody>
      </p:sp>
      <p:sp>
        <p:nvSpPr>
          <p:cNvPr id="14" name="Tijdelijke aanduiding voor voettekst 13"/>
          <p:cNvSpPr>
            <a:spLocks noGrp="1"/>
          </p:cNvSpPr>
          <p:nvPr>
            <p:ph type="ftr" sz="quarter" idx="12"/>
          </p:nvPr>
        </p:nvSpPr>
        <p:spPr/>
        <p:txBody>
          <a:bodyPr/>
          <a:lstStyle/>
          <a:p>
            <a:r>
              <a:rPr lang="en-US" smtClean="0"/>
              <a:t>UN ICE SDF proposal</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9" name="Tijdelijke aanduiding voor inhoud 8"/>
          <p:cNvSpPr>
            <a:spLocks noGrp="1"/>
          </p:cNvSpPr>
          <p:nvPr>
            <p:ph sz="quarter" idx="1"/>
          </p:nvPr>
        </p:nvSpPr>
        <p:spPr>
          <a:xfrm>
            <a:off x="609600" y="1589567"/>
            <a:ext cx="3886200" cy="4572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1" name="Tijdelijke aanduiding voor inhoud 10"/>
          <p:cNvSpPr>
            <a:spLocks noGrp="1"/>
          </p:cNvSpPr>
          <p:nvPr>
            <p:ph sz="quarter" idx="2"/>
          </p:nvPr>
        </p:nvSpPr>
        <p:spPr>
          <a:xfrm>
            <a:off x="4844901" y="1589567"/>
            <a:ext cx="3886200" cy="4572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8" name="Tijdelijke aanduiding voor datum 7"/>
          <p:cNvSpPr>
            <a:spLocks noGrp="1"/>
          </p:cNvSpPr>
          <p:nvPr>
            <p:ph type="dt" sz="half" idx="15"/>
          </p:nvPr>
        </p:nvSpPr>
        <p:spPr/>
        <p:txBody>
          <a:bodyPr rtlCol="0"/>
          <a:lstStyle/>
          <a:p>
            <a:r>
              <a:rPr lang="nl-NL" smtClean="0"/>
              <a:t>WSF 2014-08-08</a:t>
            </a:r>
            <a:endParaRPr lang="en-US"/>
          </a:p>
        </p:txBody>
      </p:sp>
      <p:sp>
        <p:nvSpPr>
          <p:cNvPr id="10" name="Tijdelijke aanduiding voor dianummer 9"/>
          <p:cNvSpPr>
            <a:spLocks noGrp="1"/>
          </p:cNvSpPr>
          <p:nvPr>
            <p:ph type="sldNum" sz="quarter" idx="16"/>
          </p:nvPr>
        </p:nvSpPr>
        <p:spPr/>
        <p:txBody>
          <a:bodyPr rtlCol="0"/>
          <a:lstStyle/>
          <a:p>
            <a:fld id="{F11C2DC5-BDB5-4140-A282-B4165E249E67}" type="slidenum">
              <a:rPr lang="en-US" smtClean="0"/>
              <a:pPr/>
              <a:t>‹nr.›</a:t>
            </a:fld>
            <a:endParaRPr lang="en-US"/>
          </a:p>
        </p:txBody>
      </p:sp>
      <p:sp>
        <p:nvSpPr>
          <p:cNvPr id="12" name="Tijdelijke aanduiding voor voettekst 11"/>
          <p:cNvSpPr>
            <a:spLocks noGrp="1"/>
          </p:cNvSpPr>
          <p:nvPr>
            <p:ph type="ftr" sz="quarter" idx="17"/>
          </p:nvPr>
        </p:nvSpPr>
        <p:spPr/>
        <p:txBody>
          <a:bodyPr rtlCol="0"/>
          <a:lstStyle/>
          <a:p>
            <a:r>
              <a:rPr lang="en-US" smtClean="0"/>
              <a:t>UN ICE SDF proposal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533400" y="273050"/>
            <a:ext cx="8153400" cy="869950"/>
          </a:xfrm>
        </p:spPr>
        <p:txBody>
          <a:bodyPr anchor="ctr"/>
          <a:lstStyle>
            <a:lvl1pPr>
              <a:defRPr/>
            </a:lvl1pPr>
          </a:lstStyle>
          <a:p>
            <a:r>
              <a:rPr kumimoji="0" lang="nl-NL" smtClean="0"/>
              <a:t>Klik om de stijl te bewerken</a:t>
            </a:r>
            <a:endParaRPr kumimoji="0" lang="en-US"/>
          </a:p>
        </p:txBody>
      </p:sp>
      <p:sp>
        <p:nvSpPr>
          <p:cNvPr id="11" name="Tijdelijke aanduiding voor inhoud 10"/>
          <p:cNvSpPr>
            <a:spLocks noGrp="1"/>
          </p:cNvSpPr>
          <p:nvPr>
            <p:ph sz="quarter" idx="2"/>
          </p:nvPr>
        </p:nvSpPr>
        <p:spPr>
          <a:xfrm>
            <a:off x="609600" y="2438400"/>
            <a:ext cx="3886200" cy="35814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3" name="Tijdelijke aanduiding voor inhoud 12"/>
          <p:cNvSpPr>
            <a:spLocks noGrp="1"/>
          </p:cNvSpPr>
          <p:nvPr>
            <p:ph sz="quarter" idx="4"/>
          </p:nvPr>
        </p:nvSpPr>
        <p:spPr>
          <a:xfrm>
            <a:off x="4800600" y="2438400"/>
            <a:ext cx="3886200" cy="35814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0" name="Tijdelijke aanduiding voor datum 9"/>
          <p:cNvSpPr>
            <a:spLocks noGrp="1"/>
          </p:cNvSpPr>
          <p:nvPr>
            <p:ph type="dt" sz="half" idx="15"/>
          </p:nvPr>
        </p:nvSpPr>
        <p:spPr/>
        <p:txBody>
          <a:bodyPr rtlCol="0"/>
          <a:lstStyle/>
          <a:p>
            <a:r>
              <a:rPr lang="nl-NL" smtClean="0"/>
              <a:t>WSF 2014-08-08</a:t>
            </a:r>
            <a:endParaRPr lang="en-US"/>
          </a:p>
        </p:txBody>
      </p:sp>
      <p:sp>
        <p:nvSpPr>
          <p:cNvPr id="12" name="Tijdelijke aanduiding voor dianummer 11"/>
          <p:cNvSpPr>
            <a:spLocks noGrp="1"/>
          </p:cNvSpPr>
          <p:nvPr>
            <p:ph type="sldNum" sz="quarter" idx="16"/>
          </p:nvPr>
        </p:nvSpPr>
        <p:spPr/>
        <p:txBody>
          <a:bodyPr rtlCol="0"/>
          <a:lstStyle/>
          <a:p>
            <a:fld id="{F11C2DC5-BDB5-4140-A282-B4165E249E67}" type="slidenum">
              <a:rPr lang="en-US" smtClean="0"/>
              <a:pPr/>
              <a:t>‹nr.›</a:t>
            </a:fld>
            <a:endParaRPr lang="en-US"/>
          </a:p>
        </p:txBody>
      </p:sp>
      <p:sp>
        <p:nvSpPr>
          <p:cNvPr id="14" name="Tijdelijke aanduiding voor voettekst 13"/>
          <p:cNvSpPr>
            <a:spLocks noGrp="1"/>
          </p:cNvSpPr>
          <p:nvPr>
            <p:ph type="ftr" sz="quarter" idx="17"/>
          </p:nvPr>
        </p:nvSpPr>
        <p:spPr/>
        <p:txBody>
          <a:bodyPr rtlCol="0"/>
          <a:lstStyle/>
          <a:p>
            <a:r>
              <a:rPr lang="en-US" smtClean="0"/>
              <a:t>UN ICE SDF proposal</a:t>
            </a:r>
            <a:endParaRPr lang="en-US"/>
          </a:p>
        </p:txBody>
      </p:sp>
      <p:sp>
        <p:nvSpPr>
          <p:cNvPr id="16" name="Tijdelijke aanduiding voor tekst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nl-NL" smtClean="0"/>
              <a:t>Klik om de modelstijlen te bewerken</a:t>
            </a:r>
          </a:p>
        </p:txBody>
      </p:sp>
      <p:sp>
        <p:nvSpPr>
          <p:cNvPr id="15" name="Tijdelijke aanduiding voor tekst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nl-NL" smtClean="0"/>
              <a:t>Klik om de modelstijlen te bewerken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r>
              <a:rPr lang="nl-NL" smtClean="0"/>
              <a:t>WSF 2014-08-08</a:t>
            </a:r>
            <a:endParaRPr lang="en-US"/>
          </a:p>
        </p:txBody>
      </p:sp>
      <p:sp>
        <p:nvSpPr>
          <p:cNvPr id="4" name="Tijdelijke aanduiding voor voettekst 3"/>
          <p:cNvSpPr>
            <a:spLocks noGrp="1"/>
          </p:cNvSpPr>
          <p:nvPr>
            <p:ph type="ftr" sz="quarter" idx="11"/>
          </p:nvPr>
        </p:nvSpPr>
        <p:spPr/>
        <p:txBody>
          <a:bodyPr/>
          <a:lstStyle/>
          <a:p>
            <a:r>
              <a:rPr lang="en-US" smtClean="0"/>
              <a:t>UN ICE SDF proposal</a:t>
            </a:r>
            <a:endParaRPr lang="en-US"/>
          </a:p>
        </p:txBody>
      </p:sp>
      <p:sp>
        <p:nvSpPr>
          <p:cNvPr id="5" name="Tijdelijke aanduiding voor dianummer 4"/>
          <p:cNvSpPr>
            <a:spLocks noGrp="1"/>
          </p:cNvSpPr>
          <p:nvPr>
            <p:ph type="sldNum" sz="quarter" idx="12"/>
          </p:nvPr>
        </p:nvSpPr>
        <p:spPr/>
        <p:txBody>
          <a:bodyPr/>
          <a:lstStyle>
            <a:lvl1pPr>
              <a:defRPr>
                <a:solidFill>
                  <a:srgbClr val="FFFFFF"/>
                </a:solidFill>
              </a:defRPr>
            </a:lvl1pPr>
          </a:lstStyle>
          <a:p>
            <a:fld id="{F11C2DC5-BDB5-4140-A282-B4165E249E67}"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r>
              <a:rPr lang="nl-NL" smtClean="0"/>
              <a:t>WSF 2014-08-08</a:t>
            </a:r>
            <a:endParaRPr lang="en-US"/>
          </a:p>
        </p:txBody>
      </p:sp>
      <p:sp>
        <p:nvSpPr>
          <p:cNvPr id="3" name="Tijdelijke aanduiding voor voettekst 2"/>
          <p:cNvSpPr>
            <a:spLocks noGrp="1"/>
          </p:cNvSpPr>
          <p:nvPr>
            <p:ph type="ftr" sz="quarter" idx="11"/>
          </p:nvPr>
        </p:nvSpPr>
        <p:spPr/>
        <p:txBody>
          <a:bodyPr/>
          <a:lstStyle/>
          <a:p>
            <a:r>
              <a:rPr lang="en-US" smtClean="0"/>
              <a:t>UN ICE SDF proposal</a:t>
            </a:r>
            <a:endParaRPr lang="en-US"/>
          </a:p>
        </p:txBody>
      </p:sp>
      <p:sp>
        <p:nvSpPr>
          <p:cNvPr id="4" name="Tijdelijke aanduiding voor dianummer 3"/>
          <p:cNvSpPr>
            <a:spLocks noGrp="1"/>
          </p:cNvSpPr>
          <p:nvPr>
            <p:ph type="sldNum" sz="quarter" idx="12"/>
          </p:nvPr>
        </p:nvSpPr>
        <p:spPr>
          <a:xfrm>
            <a:off x="0" y="6248400"/>
            <a:ext cx="533400" cy="381000"/>
          </a:xfrm>
        </p:spPr>
        <p:txBody>
          <a:bodyPr/>
          <a:lstStyle>
            <a:lvl1pPr>
              <a:defRPr>
                <a:solidFill>
                  <a:schemeClr val="tx2"/>
                </a:solidFill>
              </a:defRPr>
            </a:lvl1pPr>
          </a:lstStyle>
          <a:p>
            <a:fld id="{F11C2DC5-BDB5-4140-A282-B4165E249E67}"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0" y="273050"/>
            <a:ext cx="8077200" cy="869950"/>
          </a:xfrm>
        </p:spPr>
        <p:txBody>
          <a:bodyPr anchor="ctr"/>
          <a:lstStyle>
            <a:lvl1pPr algn="l">
              <a:buNone/>
              <a:defRPr sz="4400" b="0"/>
            </a:lvl1pPr>
          </a:lstStyle>
          <a:p>
            <a:r>
              <a:rPr kumimoji="0" lang="nl-NL" smtClean="0"/>
              <a:t>Klik om de stijl te bewerken</a:t>
            </a:r>
            <a:endParaRPr kumimoji="0" lang="en-US"/>
          </a:p>
        </p:txBody>
      </p:sp>
      <p:sp>
        <p:nvSpPr>
          <p:cNvPr id="5" name="Tijdelijke aanduiding voor datum 4"/>
          <p:cNvSpPr>
            <a:spLocks noGrp="1"/>
          </p:cNvSpPr>
          <p:nvPr>
            <p:ph type="dt" sz="half" idx="10"/>
          </p:nvPr>
        </p:nvSpPr>
        <p:spPr/>
        <p:txBody>
          <a:bodyPr/>
          <a:lstStyle/>
          <a:p>
            <a:r>
              <a:rPr lang="nl-NL" smtClean="0"/>
              <a:t>WSF 2014-08-08</a:t>
            </a:r>
            <a:endParaRPr lang="en-US"/>
          </a:p>
        </p:txBody>
      </p:sp>
      <p:sp>
        <p:nvSpPr>
          <p:cNvPr id="6" name="Tijdelijke aanduiding voor voettekst 5"/>
          <p:cNvSpPr>
            <a:spLocks noGrp="1"/>
          </p:cNvSpPr>
          <p:nvPr>
            <p:ph type="ftr" sz="quarter" idx="11"/>
          </p:nvPr>
        </p:nvSpPr>
        <p:spPr/>
        <p:txBody>
          <a:bodyPr/>
          <a:lstStyle/>
          <a:p>
            <a:r>
              <a:rPr lang="en-US" smtClean="0"/>
              <a:t>UN ICE SDF proposal</a:t>
            </a:r>
            <a:endParaRPr lang="en-US"/>
          </a:p>
        </p:txBody>
      </p:sp>
      <p:sp>
        <p:nvSpPr>
          <p:cNvPr id="7" name="Tijdelijke aanduiding voor dianummer 6"/>
          <p:cNvSpPr>
            <a:spLocks noGrp="1"/>
          </p:cNvSpPr>
          <p:nvPr>
            <p:ph type="sldNum" sz="quarter" idx="12"/>
          </p:nvPr>
        </p:nvSpPr>
        <p:spPr/>
        <p:txBody>
          <a:bodyPr/>
          <a:lstStyle>
            <a:lvl1pPr>
              <a:defRPr>
                <a:solidFill>
                  <a:srgbClr val="FFFFFF"/>
                </a:solidFill>
              </a:defRPr>
            </a:lvl1pPr>
          </a:lstStyle>
          <a:p>
            <a:fld id="{F11C2DC5-BDB5-4140-A282-B4165E249E67}" type="slidenum">
              <a:rPr lang="en-US" smtClean="0"/>
              <a:pPr/>
              <a:t>‹nr.›</a:t>
            </a:fld>
            <a:endParaRPr lang="en-US"/>
          </a:p>
        </p:txBody>
      </p:sp>
      <p:sp>
        <p:nvSpPr>
          <p:cNvPr id="3" name="Tijdelijke aanduiding voor tekst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9" name="Tijdelijke aanduiding voor inhoud 8"/>
          <p:cNvSpPr>
            <a:spLocks noGrp="1"/>
          </p:cNvSpPr>
          <p:nvPr>
            <p:ph sz="quarter" idx="1"/>
          </p:nvPr>
        </p:nvSpPr>
        <p:spPr>
          <a:xfrm>
            <a:off x="2362200" y="1752600"/>
            <a:ext cx="6400800" cy="44196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3">
        <a:schemeClr val="bg2"/>
      </p:bgRef>
    </p:bg>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nl-NL" smtClean="0"/>
              <a:t>Klik om de modelstijlen te bewerken</a:t>
            </a:r>
          </a:p>
        </p:txBody>
      </p:sp>
      <p:sp>
        <p:nvSpPr>
          <p:cNvPr id="8" name="Rechthoek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hoek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nl-NL" smtClean="0"/>
              <a:t>Klik om de stijl te bewerken</a:t>
            </a:r>
            <a:endParaRPr kumimoji="0" lang="en-US"/>
          </a:p>
        </p:txBody>
      </p:sp>
      <p:sp>
        <p:nvSpPr>
          <p:cNvPr id="11" name="Rechthoek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Tijdelijke aanduiding voor datum 11"/>
          <p:cNvSpPr>
            <a:spLocks noGrp="1"/>
          </p:cNvSpPr>
          <p:nvPr>
            <p:ph type="dt" sz="half" idx="10"/>
          </p:nvPr>
        </p:nvSpPr>
        <p:spPr>
          <a:xfrm>
            <a:off x="6248400" y="6248400"/>
            <a:ext cx="2667000" cy="365125"/>
          </a:xfrm>
        </p:spPr>
        <p:txBody>
          <a:bodyPr rtlCol="0"/>
          <a:lstStyle/>
          <a:p>
            <a:r>
              <a:rPr lang="nl-NL" smtClean="0"/>
              <a:t>WSF 2014-08-08</a:t>
            </a:r>
            <a:endParaRPr lang="en-US"/>
          </a:p>
        </p:txBody>
      </p:sp>
      <p:sp>
        <p:nvSpPr>
          <p:cNvPr id="13" name="Tijdelijke aanduiding voor dianummer 12"/>
          <p:cNvSpPr>
            <a:spLocks noGrp="1"/>
          </p:cNvSpPr>
          <p:nvPr>
            <p:ph type="sldNum" sz="quarter" idx="11"/>
          </p:nvPr>
        </p:nvSpPr>
        <p:spPr>
          <a:xfrm>
            <a:off x="0" y="4667249"/>
            <a:ext cx="1447800" cy="663578"/>
          </a:xfrm>
        </p:spPr>
        <p:txBody>
          <a:bodyPr rtlCol="0"/>
          <a:lstStyle>
            <a:lvl1pPr>
              <a:defRPr sz="2800"/>
            </a:lvl1pPr>
          </a:lstStyle>
          <a:p>
            <a:fld id="{F11C2DC5-BDB5-4140-A282-B4165E249E67}" type="slidenum">
              <a:rPr lang="en-US" smtClean="0"/>
              <a:pPr/>
              <a:t>‹nr.›</a:t>
            </a:fld>
            <a:endParaRPr lang="en-US"/>
          </a:p>
        </p:txBody>
      </p:sp>
      <p:sp>
        <p:nvSpPr>
          <p:cNvPr id="14" name="Tijdelijke aanduiding voor voettekst 13"/>
          <p:cNvSpPr>
            <a:spLocks noGrp="1"/>
          </p:cNvSpPr>
          <p:nvPr>
            <p:ph type="ftr" sz="quarter" idx="12"/>
          </p:nvPr>
        </p:nvSpPr>
        <p:spPr>
          <a:xfrm>
            <a:off x="1600200" y="6248206"/>
            <a:ext cx="4572000" cy="365125"/>
          </a:xfrm>
        </p:spPr>
        <p:txBody>
          <a:bodyPr rtlCol="0"/>
          <a:lstStyle/>
          <a:p>
            <a:r>
              <a:rPr lang="en-US" smtClean="0"/>
              <a:t>UN ICE SDF proposal</a:t>
            </a:r>
            <a:endParaRPr lang="en-US"/>
          </a:p>
        </p:txBody>
      </p:sp>
      <p:sp>
        <p:nvSpPr>
          <p:cNvPr id="3" name="Tijdelijke aanduiding voor afbeelding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nl-NL" smtClean="0"/>
              <a:t>Klik op het pictogram als u een afbeelding wilt toevoegen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jdelijke aanduiding voor titel 21"/>
          <p:cNvSpPr>
            <a:spLocks noGrp="1"/>
          </p:cNvSpPr>
          <p:nvPr>
            <p:ph type="title"/>
          </p:nvPr>
        </p:nvSpPr>
        <p:spPr>
          <a:xfrm>
            <a:off x="609600" y="228600"/>
            <a:ext cx="8153400" cy="990600"/>
          </a:xfrm>
          <a:prstGeom prst="rect">
            <a:avLst/>
          </a:prstGeom>
        </p:spPr>
        <p:txBody>
          <a:bodyPr vert="horz" anchor="ctr">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4" name="Tijdelijke aanduiding voor datum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r>
              <a:rPr lang="nl-NL" smtClean="0"/>
              <a:t>WSF 2014-08-08</a:t>
            </a:r>
            <a:endParaRPr lang="en-US"/>
          </a:p>
        </p:txBody>
      </p:sp>
      <p:sp>
        <p:nvSpPr>
          <p:cNvPr id="3" name="Tijdelijke aanduiding voor voettekst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UN ICE SDF proposal</a:t>
            </a:r>
            <a:endParaRPr lang="en-US"/>
          </a:p>
        </p:txBody>
      </p:sp>
      <p:sp>
        <p:nvSpPr>
          <p:cNvPr id="7" name="Rechthoek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hthoek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hoek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Tijdelijke aanduiding voor dianumm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11C2DC5-BDB5-4140-A282-B4165E249E67}"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mailto:emile@worldsustainabilityfund.nl" TargetMode="External"/><Relationship Id="rId2" Type="http://schemas.openxmlformats.org/officeDocument/2006/relationships/hyperlink" Target="http://www.worldsustainabilityfund.n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en-GB" dirty="0" smtClean="0"/>
              <a:t>SDF</a:t>
            </a:r>
            <a:br>
              <a:rPr lang="en-GB" dirty="0" smtClean="0"/>
            </a:br>
            <a:r>
              <a:rPr lang="en-GB" dirty="0"/>
              <a:t/>
            </a:r>
            <a:br>
              <a:rPr lang="en-GB" dirty="0"/>
            </a:br>
            <a:r>
              <a:rPr lang="en-GB" dirty="0" smtClean="0"/>
              <a:t>SUSTAINABLE </a:t>
            </a:r>
            <a:r>
              <a:rPr lang="en-GB" dirty="0"/>
              <a:t>DEVELOPMENT </a:t>
            </a:r>
            <a:r>
              <a:rPr lang="en-GB" dirty="0" smtClean="0"/>
              <a:t>FINANCE</a:t>
            </a:r>
            <a:r>
              <a:rPr lang="nl-NL" dirty="0"/>
              <a:t/>
            </a:r>
            <a:br>
              <a:rPr lang="nl-NL" dirty="0"/>
            </a:br>
            <a:endParaRPr lang="en-US" dirty="0"/>
          </a:p>
        </p:txBody>
      </p:sp>
      <p:sp>
        <p:nvSpPr>
          <p:cNvPr id="3" name="Ondertitel 2"/>
          <p:cNvSpPr>
            <a:spLocks noGrp="1"/>
          </p:cNvSpPr>
          <p:nvPr>
            <p:ph type="subTitle" idx="1"/>
          </p:nvPr>
        </p:nvSpPr>
        <p:spPr/>
        <p:txBody>
          <a:bodyPr>
            <a:normAutofit fontScale="70000" lnSpcReduction="20000"/>
          </a:bodyPr>
          <a:lstStyle/>
          <a:p>
            <a:r>
              <a:rPr lang="en-GB" dirty="0"/>
              <a:t>INTRODUCTION TO THE PROPOSAL OF THE </a:t>
            </a:r>
            <a:r>
              <a:rPr lang="en-US" dirty="0" smtClean="0"/>
              <a:t>INTERGOVERNMENTAL COMMITTEE OF EXPERTS ON</a:t>
            </a:r>
            <a:r>
              <a:rPr lang="en-GB" dirty="0" smtClean="0"/>
              <a:t> </a:t>
            </a:r>
            <a:r>
              <a:rPr lang="en-GB" dirty="0"/>
              <a:t>SUSTAINABLE DEVELOPMENT </a:t>
            </a:r>
            <a:r>
              <a:rPr lang="en-GB" dirty="0" smtClean="0"/>
              <a:t>FINANCE</a:t>
            </a:r>
            <a:endParaRPr lang="en-US" dirty="0"/>
          </a:p>
        </p:txBody>
      </p:sp>
      <p:sp>
        <p:nvSpPr>
          <p:cNvPr id="4" name="Tekstvak 3"/>
          <p:cNvSpPr txBox="1"/>
          <p:nvPr/>
        </p:nvSpPr>
        <p:spPr>
          <a:xfrm>
            <a:off x="107504" y="6084004"/>
            <a:ext cx="2016224" cy="369332"/>
          </a:xfrm>
          <a:prstGeom prst="rect">
            <a:avLst/>
          </a:prstGeom>
          <a:noFill/>
        </p:spPr>
        <p:txBody>
          <a:bodyPr wrap="square" rtlCol="0">
            <a:spAutoFit/>
          </a:bodyPr>
          <a:lstStyle/>
          <a:p>
            <a:r>
              <a:rPr lang="en-US" dirty="0" smtClean="0"/>
              <a:t>WSF 2014-08-08</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F. Proceedings of the </a:t>
            </a:r>
            <a:r>
              <a:rPr lang="en-US" dirty="0" err="1" smtClean="0"/>
              <a:t>Intergovern</a:t>
            </a:r>
            <a:r>
              <a:rPr lang="en-US" dirty="0" smtClean="0"/>
              <a:t>-mental Committee of Experts - 1</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10</a:t>
            </a:fld>
            <a:endParaRPr lang="en-US"/>
          </a:p>
        </p:txBody>
      </p:sp>
      <p:sp>
        <p:nvSpPr>
          <p:cNvPr id="3" name="Tijdelijke aanduiding voor inhoud 2"/>
          <p:cNvSpPr>
            <a:spLocks noGrp="1"/>
          </p:cNvSpPr>
          <p:nvPr>
            <p:ph sz="quarter" idx="1"/>
          </p:nvPr>
        </p:nvSpPr>
        <p:spPr/>
        <p:txBody>
          <a:bodyPr>
            <a:normAutofit fontScale="92500" lnSpcReduction="20000"/>
          </a:bodyPr>
          <a:lstStyle/>
          <a:p>
            <a:pPr>
              <a:buNone/>
            </a:pPr>
            <a:r>
              <a:rPr lang="en-GB" b="1" dirty="0" smtClean="0"/>
              <a:t>Closed meetings </a:t>
            </a:r>
            <a:endParaRPr lang="nl-NL" dirty="0" smtClean="0"/>
          </a:p>
          <a:p>
            <a:pPr marL="514350" indent="-514350">
              <a:buAutoNum type="arabicParenBoth" startAt="10"/>
            </a:pPr>
            <a:r>
              <a:rPr lang="en-GB" dirty="0" smtClean="0"/>
              <a:t>Pursuant to its modalities of work, the Committee conducted the majority of its work in closed plenary meetings, in an interactive format. </a:t>
            </a:r>
          </a:p>
          <a:p>
            <a:pPr>
              <a:buNone/>
            </a:pPr>
            <a:endParaRPr lang="nl-NL" dirty="0" smtClean="0"/>
          </a:p>
          <a:p>
            <a:pPr>
              <a:buNone/>
            </a:pPr>
            <a:r>
              <a:rPr lang="en-GB" b="1" dirty="0" smtClean="0"/>
              <a:t>Open meetings </a:t>
            </a:r>
            <a:endParaRPr lang="nl-NL" dirty="0" smtClean="0"/>
          </a:p>
          <a:p>
            <a:pPr marL="514350" indent="-514350">
              <a:buAutoNum type="arabicParenBoth" startAt="11"/>
            </a:pPr>
            <a:r>
              <a:rPr lang="en-GB" dirty="0" smtClean="0"/>
              <a:t>A briefing to the General Assembly on the work of the Committee (pursuant to paragraph 7 of General Assembly resolution 67/203) was held on 30 August 2013. The Committee also held an open briefing on the progress of the Committee’s work on 16 May 2014. </a:t>
            </a:r>
            <a:endParaRPr lang="nl-NL" dirty="0" smtClean="0"/>
          </a:p>
          <a:p>
            <a:pPr>
              <a:buNone/>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F. Proceedings of the </a:t>
            </a:r>
            <a:r>
              <a:rPr lang="en-US" dirty="0" err="1" smtClean="0"/>
              <a:t>Intergovern</a:t>
            </a:r>
            <a:r>
              <a:rPr lang="en-US" dirty="0" smtClean="0"/>
              <a:t>-mental Committee of Experts - 1</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11</a:t>
            </a:fld>
            <a:endParaRPr lang="en-US"/>
          </a:p>
        </p:txBody>
      </p:sp>
      <p:sp>
        <p:nvSpPr>
          <p:cNvPr id="3" name="Tijdelijke aanduiding voor inhoud 2"/>
          <p:cNvSpPr>
            <a:spLocks noGrp="1"/>
          </p:cNvSpPr>
          <p:nvPr>
            <p:ph sz="quarter" idx="1"/>
          </p:nvPr>
        </p:nvSpPr>
        <p:spPr/>
        <p:txBody>
          <a:bodyPr>
            <a:normAutofit fontScale="70000" lnSpcReduction="20000"/>
          </a:bodyPr>
          <a:lstStyle/>
          <a:p>
            <a:pPr marL="514350" indent="-514350">
              <a:buAutoNum type="arabicParenBoth" startAt="12"/>
            </a:pPr>
            <a:r>
              <a:rPr lang="en-GB" dirty="0" smtClean="0"/>
              <a:t>Interactive multistakeholder dialogues with Member States, intergovernmental organizations, NGOs, business sector and other Major Groups engaged in the Rio+20 Conference, the Financing for Development process and the post-2015 development agenda were held on 5 December 2013, 3 March, 12 May, 18 July and 5 August 2014. The multistakeholder dialogues were preceded by open briefings. </a:t>
            </a:r>
          </a:p>
          <a:p>
            <a:pPr marL="514350" indent="-514350">
              <a:buAutoNum type="arabicParenBoth" startAt="13"/>
            </a:pPr>
            <a:r>
              <a:rPr lang="en-GB" dirty="0" smtClean="0"/>
              <a:t>A joint meeting with the Open Working Group on Sustainable Development Goals was held on 5 March 2014. </a:t>
            </a:r>
          </a:p>
          <a:p>
            <a:pPr marL="514350" indent="-514350">
              <a:buAutoNum type="arabicParenBoth" startAt="13"/>
            </a:pPr>
            <a:endParaRPr lang="nl-NL" dirty="0" smtClean="0"/>
          </a:p>
          <a:p>
            <a:pPr>
              <a:buNone/>
            </a:pPr>
            <a:r>
              <a:rPr lang="en-GB" b="1" dirty="0" smtClean="0"/>
              <a:t>Other meetings </a:t>
            </a:r>
            <a:r>
              <a:rPr lang="en-GB" dirty="0" smtClean="0"/>
              <a:t> </a:t>
            </a:r>
            <a:endParaRPr lang="nl-NL" dirty="0" smtClean="0"/>
          </a:p>
          <a:p>
            <a:pPr marL="514350" indent="-514350">
              <a:buAutoNum type="arabicParenBoth" startAt="14"/>
            </a:pPr>
            <a:r>
              <a:rPr lang="en-GB" dirty="0" smtClean="0"/>
              <a:t>The Committee held regional outreach meetings in Santiago de Chile (Latin America and Caribbean), in Helsinki, Finland (Europe), Addis Ababa, Ethiopia (Africa), Jeddah, Saudi Arabia (Arab region), and in Jakarta, Indonesia (Asia). In addition, numerous informal outreach events and multi-stakeholder dialogues were organized in different locations, including events with the international financial institutions. </a:t>
            </a:r>
            <a:endParaRPr lang="nl-NL" dirty="0" smtClean="0"/>
          </a:p>
          <a:p>
            <a:pPr>
              <a:buNone/>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G. Adoption of the report of the Inter-governmental Committee of Expert</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12</a:t>
            </a:fld>
            <a:endParaRPr lang="en-US"/>
          </a:p>
        </p:txBody>
      </p:sp>
      <p:sp>
        <p:nvSpPr>
          <p:cNvPr id="3" name="Tijdelijke aanduiding voor inhoud 2"/>
          <p:cNvSpPr>
            <a:spLocks noGrp="1"/>
          </p:cNvSpPr>
          <p:nvPr>
            <p:ph sz="quarter" idx="1"/>
          </p:nvPr>
        </p:nvSpPr>
        <p:spPr/>
        <p:txBody>
          <a:bodyPr>
            <a:normAutofit/>
          </a:bodyPr>
          <a:lstStyle/>
          <a:p>
            <a:pPr>
              <a:buNone/>
            </a:pPr>
            <a:r>
              <a:rPr lang="en-GB" sz="1400" dirty="0" smtClean="0">
                <a:solidFill>
                  <a:schemeClr val="accent2">
                    <a:lumMod val="75000"/>
                  </a:schemeClr>
                </a:solidFill>
              </a:rPr>
              <a:t>(15)</a:t>
            </a:r>
            <a:r>
              <a:rPr lang="en-GB" sz="2800" dirty="0" smtClean="0"/>
              <a:t> </a:t>
            </a:r>
            <a:r>
              <a:rPr lang="en-GB" dirty="0" smtClean="0"/>
              <a:t>At its __</a:t>
            </a:r>
            <a:r>
              <a:rPr lang="en-GB" dirty="0" err="1" smtClean="0"/>
              <a:t>th</a:t>
            </a:r>
            <a:r>
              <a:rPr lang="en-GB" dirty="0" smtClean="0"/>
              <a:t> meeting of its fifth session, on 8 August 2014, the Committee adopted its draft report (contained in document A/CONF.282/2014/__), and entrusted the Co- Chairs, in collaboration with the Secretariat, to forward the report to the General Assembly for its consideration. </a:t>
            </a:r>
          </a:p>
          <a:p>
            <a:endParaRPr lang="en-GB" dirty="0" smtClean="0"/>
          </a:p>
          <a:p>
            <a:pPr>
              <a:buNone/>
            </a:pPr>
            <a:endParaRPr lang="en-GB" dirty="0" smtClean="0"/>
          </a:p>
          <a:p>
            <a:pPr>
              <a:buNone/>
            </a:pPr>
            <a:endParaRPr lang="nl-N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III. Introduction </a:t>
            </a:r>
            <a:r>
              <a:rPr lang="en-US" sz="2400" dirty="0" smtClean="0">
                <a:solidFill>
                  <a:schemeClr val="accent2">
                    <a:lumMod val="75000"/>
                  </a:schemeClr>
                </a:solidFill>
              </a:rPr>
              <a:t>- 1</a:t>
            </a:r>
            <a:endParaRPr lang="en-US" sz="2400" dirty="0">
              <a:solidFill>
                <a:schemeClr val="accent2">
                  <a:lumMod val="75000"/>
                </a:schemeClr>
              </a:solidFill>
            </a:endParaRPr>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13</a:t>
            </a:fld>
            <a:endParaRPr lang="en-US"/>
          </a:p>
        </p:txBody>
      </p:sp>
      <p:sp>
        <p:nvSpPr>
          <p:cNvPr id="3" name="Tijdelijke aanduiding voor inhoud 2"/>
          <p:cNvSpPr>
            <a:spLocks noGrp="1"/>
          </p:cNvSpPr>
          <p:nvPr>
            <p:ph sz="quarter" idx="1"/>
          </p:nvPr>
        </p:nvSpPr>
        <p:spPr/>
        <p:txBody>
          <a:bodyPr>
            <a:normAutofit fontScale="92500"/>
          </a:bodyPr>
          <a:lstStyle/>
          <a:p>
            <a:pPr marL="514350" indent="-514350">
              <a:buAutoNum type="arabicParenBoth" startAt="19"/>
            </a:pPr>
            <a:r>
              <a:rPr lang="en-GB" dirty="0" smtClean="0"/>
              <a:t>The Monterrey Consensus of the International Conference on Financing for Development provided a basis for our analysis, with its emphasis on the use of all forms of financing ... </a:t>
            </a:r>
          </a:p>
          <a:p>
            <a:pPr marL="514350" indent="-514350">
              <a:buNone/>
            </a:pPr>
            <a:r>
              <a:rPr lang="en-GB" dirty="0" smtClean="0"/>
              <a:t>	However, we also recognized the need to update this framework to meet the challenges of the post-2015 development agenda. </a:t>
            </a:r>
          </a:p>
          <a:p>
            <a:pPr marL="514350" indent="-514350">
              <a:buAutoNum type="arabicParenBoth" startAt="20"/>
            </a:pPr>
            <a:r>
              <a:rPr lang="en-GB" dirty="0" smtClean="0"/>
              <a:t>In this regard, we were mindful of the work of the Open Working Group on Sustainable Development Goals, and ... the post-2015 development agenda ...</a:t>
            </a:r>
          </a:p>
          <a:p>
            <a:pPr marL="514350" indent="-514350">
              <a:buAutoNum type="arabicParenBoth" startAt="20"/>
            </a:pPr>
            <a:endParaRPr lang="en-GB" dirty="0" smtClean="0"/>
          </a:p>
          <a:p>
            <a:pPr marL="514350" indent="-514350">
              <a:buNone/>
            </a:pPr>
            <a:endParaRPr lang="nl-NL" dirty="0" smtClean="0"/>
          </a:p>
          <a:p>
            <a:pPr>
              <a:buNone/>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III. Introduction </a:t>
            </a:r>
            <a:r>
              <a:rPr lang="en-US" sz="2400" dirty="0" smtClean="0">
                <a:solidFill>
                  <a:schemeClr val="accent2">
                    <a:lumMod val="75000"/>
                  </a:schemeClr>
                </a:solidFill>
              </a:rPr>
              <a:t>- 2</a:t>
            </a:r>
            <a:endParaRPr lang="en-US" dirty="0">
              <a:solidFill>
                <a:schemeClr val="accent2">
                  <a:lumMod val="75000"/>
                </a:schemeClr>
              </a:solidFill>
            </a:endParaRPr>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14</a:t>
            </a:fld>
            <a:endParaRPr lang="en-US"/>
          </a:p>
        </p:txBody>
      </p:sp>
      <p:sp>
        <p:nvSpPr>
          <p:cNvPr id="3" name="Tijdelijke aanduiding voor inhoud 2"/>
          <p:cNvSpPr>
            <a:spLocks noGrp="1"/>
          </p:cNvSpPr>
          <p:nvPr>
            <p:ph sz="quarter" idx="1"/>
          </p:nvPr>
        </p:nvSpPr>
        <p:spPr/>
        <p:txBody>
          <a:bodyPr>
            <a:normAutofit lnSpcReduction="10000"/>
          </a:bodyPr>
          <a:lstStyle/>
          <a:p>
            <a:pPr marL="514350" indent="-514350">
              <a:buFont typeface="Wingdings"/>
              <a:buAutoNum type="arabicParenBoth" startAt="24"/>
            </a:pPr>
            <a:r>
              <a:rPr lang="en-GB" dirty="0" smtClean="0"/>
              <a:t>Our work concludes that there is no one simple policy solution. Instead, a basket of policy measures will be necessary, encompassing a toolkit of policy options, regulations, institutions, programs and instruments ... </a:t>
            </a:r>
          </a:p>
          <a:p>
            <a:pPr marL="514350" indent="-514350">
              <a:buNone/>
            </a:pPr>
            <a:r>
              <a:rPr lang="en-GB" dirty="0" smtClean="0"/>
              <a:t>	We find that a concerted effort that draws on all actors and mobilizes all resources in an integrated manner, while maximizing their impact, will allow us to finance the investments necessary to achieve sustainable development for all. </a:t>
            </a:r>
          </a:p>
          <a:p>
            <a:pPr marL="514350" indent="-514350">
              <a:buAutoNum type="arabicParenBoth" startAt="24"/>
            </a:pPr>
            <a:endParaRPr lang="en-GB" dirty="0" smtClean="0"/>
          </a:p>
          <a:p>
            <a:pPr marL="514350" indent="-514350">
              <a:buAutoNum type="arabicParenBoth" startAt="20"/>
            </a:pPr>
            <a:endParaRPr lang="en-GB" dirty="0" smtClean="0"/>
          </a:p>
          <a:p>
            <a:pPr marL="514350" indent="-514350">
              <a:buNone/>
            </a:pPr>
            <a:endParaRPr lang="nl-NL" dirty="0" smtClean="0"/>
          </a:p>
          <a:p>
            <a:pPr>
              <a:buNone/>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b="1" dirty="0" smtClean="0"/>
              <a:t>IV. The global context</a:t>
            </a:r>
            <a:br>
              <a:rPr lang="en-US" b="1" dirty="0" smtClean="0"/>
            </a:b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15</a:t>
            </a:fld>
            <a:endParaRPr lang="en-US"/>
          </a:p>
        </p:txBody>
      </p:sp>
      <p:sp>
        <p:nvSpPr>
          <p:cNvPr id="3" name="Tijdelijke aanduiding voor inhoud 2"/>
          <p:cNvSpPr>
            <a:spLocks noGrp="1"/>
          </p:cNvSpPr>
          <p:nvPr>
            <p:ph sz="quarter" idx="1"/>
          </p:nvPr>
        </p:nvSpPr>
        <p:spPr/>
        <p:txBody>
          <a:bodyPr>
            <a:normAutofit/>
          </a:bodyPr>
          <a:lstStyle/>
          <a:p>
            <a:pPr>
              <a:buNone/>
            </a:pPr>
            <a:r>
              <a:rPr lang="en-US" dirty="0" smtClean="0"/>
              <a:t>	A. A changing global context</a:t>
            </a:r>
          </a:p>
          <a:p>
            <a:pPr>
              <a:buNone/>
            </a:pPr>
            <a:r>
              <a:rPr lang="en-US" dirty="0" smtClean="0"/>
              <a:t>	B. The scope of financing needs</a:t>
            </a:r>
          </a:p>
          <a:p>
            <a:pPr>
              <a:buNone/>
            </a:pPr>
            <a:r>
              <a:rPr lang="en-US" dirty="0" smtClean="0"/>
              <a:t>	C. Emerging patterns of resource flows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A changing global context </a:t>
            </a:r>
            <a:r>
              <a:rPr lang="en-US" sz="2400" dirty="0" smtClean="0">
                <a:solidFill>
                  <a:schemeClr val="accent2">
                    <a:lumMod val="75000"/>
                  </a:schemeClr>
                </a:solidFill>
              </a:rPr>
              <a:t>- 1</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16</a:t>
            </a:fld>
            <a:endParaRPr lang="en-US"/>
          </a:p>
        </p:txBody>
      </p:sp>
      <p:sp>
        <p:nvSpPr>
          <p:cNvPr id="3" name="Tijdelijke aanduiding voor inhoud 2"/>
          <p:cNvSpPr>
            <a:spLocks noGrp="1"/>
          </p:cNvSpPr>
          <p:nvPr>
            <p:ph sz="quarter" idx="1"/>
          </p:nvPr>
        </p:nvSpPr>
        <p:spPr/>
        <p:txBody>
          <a:bodyPr>
            <a:normAutofit/>
          </a:bodyPr>
          <a:lstStyle/>
          <a:p>
            <a:pPr marL="514350" indent="-514350">
              <a:buAutoNum type="arabicParenBoth" startAt="26"/>
            </a:pPr>
            <a:r>
              <a:rPr lang="en-GB" dirty="0" smtClean="0"/>
              <a:t>Since the adoption of the Millennium Declaration in 2000, many developing countries have experienced significantly faster economic growth than developed economies. ...</a:t>
            </a:r>
          </a:p>
          <a:p>
            <a:pPr marL="514350" indent="-514350">
              <a:buAutoNum type="arabicParenBoth" startAt="26"/>
            </a:pPr>
            <a:r>
              <a:rPr lang="en-GB" dirty="0" smtClean="0"/>
              <a:t>Despite these achievements, there are differences between and within countries, and much unfinished business remains to realize all of the MDGs. ... </a:t>
            </a:r>
          </a:p>
          <a:p>
            <a:pPr marL="514350" indent="-514350">
              <a:buNone/>
            </a:pPr>
            <a:endParaRPr lang="en-GB"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en-GB" dirty="0" smtClean="0"/>
              <a:t>Figure 1: GDP per capita, relative to advanced economies </a:t>
            </a:r>
            <a:endParaRPr lang="nl-NL"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17</a:t>
            </a:fld>
            <a:endParaRPr lang="en-US"/>
          </a:p>
        </p:txBody>
      </p:sp>
      <p:pic>
        <p:nvPicPr>
          <p:cNvPr id="9" name="Afbeelding 8"/>
          <p:cNvPicPr/>
          <p:nvPr/>
        </p:nvPicPr>
        <p:blipFill>
          <a:blip r:embed="rId2" cstate="print"/>
          <a:srcRect/>
          <a:stretch>
            <a:fillRect/>
          </a:stretch>
        </p:blipFill>
        <p:spPr bwMode="auto">
          <a:xfrm>
            <a:off x="1690687" y="1556792"/>
            <a:ext cx="5762625" cy="46863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A changing global context </a:t>
            </a:r>
            <a:r>
              <a:rPr lang="en-US" sz="2400" dirty="0" smtClean="0">
                <a:solidFill>
                  <a:schemeClr val="accent2">
                    <a:lumMod val="75000"/>
                  </a:schemeClr>
                </a:solidFill>
              </a:rPr>
              <a:t>- 3</a:t>
            </a:r>
            <a:endParaRPr lang="en-US" sz="2400"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18</a:t>
            </a:fld>
            <a:endParaRPr lang="en-US"/>
          </a:p>
        </p:txBody>
      </p:sp>
      <p:sp>
        <p:nvSpPr>
          <p:cNvPr id="3" name="Tijdelijke aanduiding voor inhoud 2"/>
          <p:cNvSpPr>
            <a:spLocks noGrp="1"/>
          </p:cNvSpPr>
          <p:nvPr>
            <p:ph sz="quarter" idx="1"/>
          </p:nvPr>
        </p:nvSpPr>
        <p:spPr/>
        <p:txBody>
          <a:bodyPr>
            <a:normAutofit/>
          </a:bodyPr>
          <a:lstStyle/>
          <a:p>
            <a:pPr marL="514350" indent="-514350">
              <a:buNone/>
            </a:pPr>
            <a:r>
              <a:rPr lang="en-GB" sz="1800" dirty="0" smtClean="0">
                <a:solidFill>
                  <a:schemeClr val="accent2">
                    <a:lumMod val="75000"/>
                  </a:schemeClr>
                </a:solidFill>
              </a:rPr>
              <a:t>(30)</a:t>
            </a:r>
            <a:r>
              <a:rPr lang="en-GB" dirty="0" smtClean="0">
                <a:solidFill>
                  <a:schemeClr val="accent2">
                    <a:lumMod val="75000"/>
                  </a:schemeClr>
                </a:solidFill>
              </a:rPr>
              <a:t> </a:t>
            </a:r>
            <a:r>
              <a:rPr lang="en-GB" dirty="0" smtClean="0"/>
              <a:t>Risks and vulnerabilities have also become more pronounced. Environmental degradation, climate change, natural disasters and other threats to the global environment (such as oceans, forests and biodiversity), pose additional challenges to the ability of all countries, and developing countries in particular, to achieve sustainable development. ...</a:t>
            </a:r>
          </a:p>
          <a:p>
            <a:pPr marL="514350" indent="-514350">
              <a:buAutoNum type="arabicParenBoth" startAt="26"/>
            </a:pPr>
            <a:endParaRPr lang="en-GB" dirty="0" smtClean="0"/>
          </a:p>
          <a:p>
            <a:pPr marL="514350" indent="-514350">
              <a:buNone/>
            </a:pPr>
            <a:endParaRPr lang="en-GB"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A changing global context </a:t>
            </a:r>
            <a:r>
              <a:rPr lang="en-US" sz="2400" dirty="0" smtClean="0">
                <a:solidFill>
                  <a:schemeClr val="accent2">
                    <a:lumMod val="75000"/>
                  </a:schemeClr>
                </a:solidFill>
              </a:rPr>
              <a:t>- 4</a:t>
            </a:r>
            <a:endParaRPr lang="en-US" sz="2400"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19</a:t>
            </a:fld>
            <a:endParaRPr lang="en-US"/>
          </a:p>
        </p:txBody>
      </p:sp>
      <p:sp>
        <p:nvSpPr>
          <p:cNvPr id="3" name="Tijdelijke aanduiding voor inhoud 2"/>
          <p:cNvSpPr>
            <a:spLocks noGrp="1"/>
          </p:cNvSpPr>
          <p:nvPr>
            <p:ph sz="quarter" idx="1"/>
          </p:nvPr>
        </p:nvSpPr>
        <p:spPr/>
        <p:txBody>
          <a:bodyPr>
            <a:normAutofit/>
          </a:bodyPr>
          <a:lstStyle/>
          <a:p>
            <a:pPr marL="514350" indent="-514350">
              <a:buNone/>
            </a:pPr>
            <a:r>
              <a:rPr lang="en-GB" dirty="0" smtClean="0"/>
              <a:t>...  The global economic and financial crisis revealed risks within the international financial system, as well as the vulnerability of countries to external financial traumas, adversely impacting their capacity to mobilize resources for development.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SDF Outcome document - Index</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a:t>
            </a:fld>
            <a:endParaRPr lang="en-US"/>
          </a:p>
        </p:txBody>
      </p:sp>
      <p:sp>
        <p:nvSpPr>
          <p:cNvPr id="3" name="Tijdelijke aanduiding voor inhoud 2"/>
          <p:cNvSpPr>
            <a:spLocks noGrp="1"/>
          </p:cNvSpPr>
          <p:nvPr>
            <p:ph sz="quarter" idx="1"/>
          </p:nvPr>
        </p:nvSpPr>
        <p:spPr/>
        <p:txBody>
          <a:bodyPr>
            <a:normAutofit fontScale="55000" lnSpcReduction="20000"/>
          </a:bodyPr>
          <a:lstStyle/>
          <a:p>
            <a:pPr>
              <a:buNone/>
            </a:pPr>
            <a:r>
              <a:rPr lang="en-US" dirty="0" smtClean="0"/>
              <a:t>I. Procedural Introduction to the Report on the work of the ICESDF</a:t>
            </a:r>
          </a:p>
          <a:p>
            <a:pPr>
              <a:buNone/>
            </a:pPr>
            <a:r>
              <a:rPr lang="en-US" dirty="0" smtClean="0"/>
              <a:t>II. Organizational matters    III. Introduction   </a:t>
            </a:r>
          </a:p>
          <a:p>
            <a:pPr>
              <a:buNone/>
            </a:pPr>
            <a:r>
              <a:rPr lang="en-US" b="1" dirty="0" smtClean="0"/>
              <a:t>IV. The global context</a:t>
            </a:r>
          </a:p>
          <a:p>
            <a:pPr>
              <a:buNone/>
            </a:pPr>
            <a:r>
              <a:rPr lang="en-US" dirty="0" smtClean="0"/>
              <a:t>	A. A changing global context</a:t>
            </a:r>
          </a:p>
          <a:p>
            <a:pPr>
              <a:buNone/>
            </a:pPr>
            <a:r>
              <a:rPr lang="en-US" dirty="0" smtClean="0"/>
              <a:t>	B. The scope of financing needs</a:t>
            </a:r>
          </a:p>
          <a:p>
            <a:pPr>
              <a:buNone/>
            </a:pPr>
            <a:r>
              <a:rPr lang="en-US" dirty="0" smtClean="0"/>
              <a:t>	C. Emerging patterns of resource flows	</a:t>
            </a:r>
          </a:p>
          <a:p>
            <a:pPr>
              <a:buNone/>
            </a:pPr>
            <a:r>
              <a:rPr lang="en-US" b="1" dirty="0" smtClean="0"/>
              <a:t>V. Strategic approach</a:t>
            </a:r>
          </a:p>
          <a:p>
            <a:pPr>
              <a:buNone/>
            </a:pPr>
            <a:r>
              <a:rPr lang="en-US" b="1" dirty="0" smtClean="0"/>
              <a:t>VI. Options for an integrated sustainable development financing strategy</a:t>
            </a:r>
          </a:p>
          <a:p>
            <a:pPr>
              <a:buNone/>
            </a:pPr>
            <a:r>
              <a:rPr lang="en-US" dirty="0" smtClean="0"/>
              <a:t>	A. Domestic public financing</a:t>
            </a:r>
          </a:p>
          <a:p>
            <a:pPr>
              <a:buNone/>
            </a:pPr>
            <a:r>
              <a:rPr lang="en-US" dirty="0" smtClean="0"/>
              <a:t>	B. Domestic private financing</a:t>
            </a:r>
          </a:p>
          <a:p>
            <a:pPr>
              <a:buNone/>
            </a:pPr>
            <a:r>
              <a:rPr lang="en-US" dirty="0" smtClean="0"/>
              <a:t>	C. International public financing</a:t>
            </a:r>
          </a:p>
          <a:p>
            <a:pPr>
              <a:buNone/>
            </a:pPr>
            <a:r>
              <a:rPr lang="en-US" dirty="0" smtClean="0"/>
              <a:t>	D. International private financing</a:t>
            </a:r>
          </a:p>
          <a:p>
            <a:pPr>
              <a:buNone/>
            </a:pPr>
            <a:r>
              <a:rPr lang="en-US" dirty="0" smtClean="0"/>
              <a:t>	E. Blended finance</a:t>
            </a:r>
          </a:p>
          <a:p>
            <a:pPr>
              <a:buNone/>
            </a:pPr>
            <a:r>
              <a:rPr lang="en-US" b="1" dirty="0" smtClean="0"/>
              <a:t>VII. Global governance for financing sustainable development</a:t>
            </a:r>
          </a:p>
          <a:p>
            <a:pPr>
              <a:buNone/>
            </a:pPr>
            <a:r>
              <a:rPr lang="en-US" dirty="0" smtClean="0"/>
              <a:t>VIII. Concluding remarks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B. The scope of financing needs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20</a:t>
            </a:fld>
            <a:endParaRPr lang="en-US"/>
          </a:p>
        </p:txBody>
      </p:sp>
      <p:sp>
        <p:nvSpPr>
          <p:cNvPr id="3" name="Tijdelijke aanduiding voor inhoud 2"/>
          <p:cNvSpPr>
            <a:spLocks noGrp="1"/>
          </p:cNvSpPr>
          <p:nvPr>
            <p:ph sz="quarter" idx="1"/>
          </p:nvPr>
        </p:nvSpPr>
        <p:spPr/>
        <p:txBody>
          <a:bodyPr>
            <a:normAutofit fontScale="92500" lnSpcReduction="20000"/>
          </a:bodyPr>
          <a:lstStyle/>
          <a:p>
            <a:pPr marL="514350" indent="-514350">
              <a:buAutoNum type="arabicParenBoth" startAt="31"/>
            </a:pPr>
            <a:r>
              <a:rPr lang="en-GB" dirty="0" smtClean="0"/>
              <a:t>Against this backdrop, financing needs for poverty eradication and sustainable development remain significant. These include addressing </a:t>
            </a:r>
          </a:p>
          <a:p>
            <a:pPr marL="834390" lvl="1" indent="-514350">
              <a:buNone/>
            </a:pPr>
            <a:r>
              <a:rPr lang="en-GB" dirty="0" err="1" smtClean="0"/>
              <a:t>i</a:t>
            </a:r>
            <a:r>
              <a:rPr lang="en-GB" dirty="0" smtClean="0"/>
              <a:t>) basic needs related to eradicating poverty and hunger, improving health and education, providing access to affordable energy and promoting gender equality; </a:t>
            </a:r>
          </a:p>
          <a:p>
            <a:pPr marL="834390" lvl="1" indent="-514350">
              <a:buNone/>
            </a:pPr>
            <a:r>
              <a:rPr lang="en-GB" dirty="0" smtClean="0"/>
              <a:t>ii) national sustainable development investment financing needs, such as for infrastructure, rural development, adaptation and climate resilient development, and energy; and </a:t>
            </a:r>
          </a:p>
          <a:p>
            <a:pPr marL="834390" lvl="1" indent="-514350">
              <a:buNone/>
            </a:pPr>
            <a:r>
              <a:rPr lang="en-GB" dirty="0" smtClean="0"/>
              <a:t>iii) global public goods, including the protection of the global environment and </a:t>
            </a:r>
            <a:r>
              <a:rPr lang="en-GB" dirty="0" err="1" smtClean="0"/>
              <a:t>combatting</a:t>
            </a:r>
            <a:r>
              <a:rPr lang="en-GB" dirty="0" smtClean="0"/>
              <a:t> climate change and its impact, as well as other areas.</a:t>
            </a:r>
            <a:endParaRPr lang="nl-NL" dirty="0" smtClean="0"/>
          </a:p>
          <a:p>
            <a:pPr>
              <a:buNone/>
            </a:pPr>
            <a:endParaRPr lang="en-US" dirty="0" smtClean="0"/>
          </a:p>
          <a:p>
            <a:pPr>
              <a:buNone/>
            </a:pP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smtClean="0"/>
              <a:t>B. The scope of financing needs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21</a:t>
            </a:fld>
            <a:endParaRPr lang="en-US"/>
          </a:p>
        </p:txBody>
      </p:sp>
      <p:sp>
        <p:nvSpPr>
          <p:cNvPr id="3" name="Tijdelijke aanduiding voor inhoud 2"/>
          <p:cNvSpPr>
            <a:spLocks noGrp="1"/>
          </p:cNvSpPr>
          <p:nvPr>
            <p:ph sz="quarter" idx="1"/>
          </p:nvPr>
        </p:nvSpPr>
        <p:spPr/>
        <p:txBody>
          <a:bodyPr>
            <a:normAutofit fontScale="77500" lnSpcReduction="20000"/>
          </a:bodyPr>
          <a:lstStyle/>
          <a:p>
            <a:pPr marL="514350" indent="-514350">
              <a:buAutoNum type="arabicParenBoth" startAt="32"/>
            </a:pPr>
            <a:r>
              <a:rPr lang="en-GB" dirty="0" smtClean="0"/>
              <a:t>Quantifying needs is complex and necessarily imprecise, since estimates are dependent on a host of assumptions including the macroeconomic and policy environment – at sector and economy-wide levels – and international rules, norms and standards. </a:t>
            </a:r>
          </a:p>
          <a:p>
            <a:pPr marL="514350" indent="-514350">
              <a:buAutoNum type="arabicParenBoth" startAt="32"/>
            </a:pPr>
            <a:r>
              <a:rPr lang="en-GB" dirty="0" smtClean="0"/>
              <a:t>With regards to social needs, a rough estimate of the cost of a global safety net to eradicate extreme poverty in all countries (measured as increasing incomes of the poorest to the $1.25 a day standard) is around $66 billion annually.</a:t>
            </a:r>
          </a:p>
          <a:p>
            <a:pPr marL="514350" indent="-514350">
              <a:buAutoNum type="arabicParenBoth" startAt="32"/>
            </a:pPr>
            <a:r>
              <a:rPr lang="en-GB" dirty="0" smtClean="0"/>
              <a:t>There are also vast financing needs for the provision of global public goods. The order of magnitude of additional investment requirements for “climate-compatible” and “sustainable development” scenarios (which include goals and targets related to climate) are estimated to be of the order of several trillion dollars per year (see Figure 2)</a:t>
            </a: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smtClean="0"/>
              <a:t>B. The scope of financing needs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22</a:t>
            </a:fld>
            <a:endParaRPr lang="en-US"/>
          </a:p>
        </p:txBody>
      </p:sp>
      <p:pic>
        <p:nvPicPr>
          <p:cNvPr id="8" name="Afbeelding 7"/>
          <p:cNvPicPr/>
          <p:nvPr/>
        </p:nvPicPr>
        <p:blipFill>
          <a:blip r:embed="rId2" cstate="print"/>
          <a:srcRect/>
          <a:stretch>
            <a:fillRect/>
          </a:stretch>
        </p:blipFill>
        <p:spPr bwMode="auto">
          <a:xfrm>
            <a:off x="611560" y="1268760"/>
            <a:ext cx="7992888" cy="5037734"/>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23</a:t>
            </a:fld>
            <a:endParaRPr lang="en-US"/>
          </a:p>
        </p:txBody>
      </p:sp>
      <p:sp>
        <p:nvSpPr>
          <p:cNvPr id="3" name="Tijdelijke aanduiding voor inhoud 2"/>
          <p:cNvSpPr>
            <a:spLocks noGrp="1"/>
          </p:cNvSpPr>
          <p:nvPr>
            <p:ph sz="quarter" idx="1"/>
          </p:nvPr>
        </p:nvSpPr>
        <p:spPr/>
        <p:txBody>
          <a:bodyPr>
            <a:normAutofit fontScale="77500" lnSpcReduction="20000"/>
          </a:bodyPr>
          <a:lstStyle/>
          <a:p>
            <a:pPr marL="514350" indent="-514350">
              <a:buAutoNum type="arabicParenBoth" startAt="36"/>
            </a:pPr>
            <a:r>
              <a:rPr lang="en-GB" dirty="0" smtClean="0"/>
              <a:t>Despite large needs, the emerging patterns of resource flows highlight the opportunities for mobilizing financing needed to support the achievement of sustainable development. Global savings remain robust, at around US$ 22 trillion a year (inclusive of public and private sources), despite a temporary decline due to the crisis. The stock of global financial assets – a placement for only a small portion of annual global savings – is estimated to be around US$ 218 trillion. Even a small shift in the way resources are allocated would have an enormous impact. </a:t>
            </a:r>
          </a:p>
          <a:p>
            <a:pPr marL="514350" indent="-514350">
              <a:buFont typeface="Wingdings"/>
              <a:buAutoNum type="arabicParenBoth" startAt="36"/>
            </a:pPr>
            <a:r>
              <a:rPr lang="en-GB" dirty="0" smtClean="0"/>
              <a:t>All four types of finance - public and private, domestic and international – have increased since 2002. Domestic finance has grown rapidly in recent years, representing by far the greatest share of financing sources for most countries (see Figure 3). In many developing countries, particularly in LDCs, public international finance remains crucial. </a:t>
            </a:r>
            <a:endParaRPr lang="nl-NL" dirty="0" smtClean="0"/>
          </a:p>
          <a:p>
            <a:pPr marL="514350" indent="-514350">
              <a:buAutoNum type="arabicParenBoth" startAt="36"/>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24</a:t>
            </a:fld>
            <a:endParaRPr lang="en-US"/>
          </a:p>
        </p:txBody>
      </p:sp>
      <p:pic>
        <p:nvPicPr>
          <p:cNvPr id="13" name="Afbeelding 12"/>
          <p:cNvPicPr/>
          <p:nvPr/>
        </p:nvPicPr>
        <p:blipFill>
          <a:blip r:embed="rId2" cstate="print"/>
          <a:srcRect/>
          <a:stretch>
            <a:fillRect/>
          </a:stretch>
        </p:blipFill>
        <p:spPr bwMode="auto">
          <a:xfrm>
            <a:off x="539552" y="2132856"/>
            <a:ext cx="8280920" cy="3528392"/>
          </a:xfrm>
          <a:prstGeom prst="rect">
            <a:avLst/>
          </a:prstGeom>
          <a:noFill/>
          <a:ln w="9525">
            <a:noFill/>
            <a:miter lim="800000"/>
            <a:headEnd/>
            <a:tailEnd/>
          </a:ln>
        </p:spPr>
      </p:pic>
      <p:sp>
        <p:nvSpPr>
          <p:cNvPr id="1030" name="Rectangle 6"/>
          <p:cNvSpPr>
            <a:spLocks noChangeArrowheads="1"/>
          </p:cNvSpPr>
          <p:nvPr/>
        </p:nvSpPr>
        <p:spPr bwMode="auto">
          <a:xfrm>
            <a:off x="611560" y="1700808"/>
            <a:ext cx="7395871"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Figure 3: Development finance in developing countries and Least Developed Countries </a:t>
            </a:r>
            <a:endParaRPr kumimoji="0" lang="en-GB" sz="2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25</a:t>
            </a:fld>
            <a:endParaRPr lang="en-US"/>
          </a:p>
        </p:txBody>
      </p:sp>
      <p:sp>
        <p:nvSpPr>
          <p:cNvPr id="3" name="Tijdelijke aanduiding voor inhoud 2"/>
          <p:cNvSpPr>
            <a:spLocks noGrp="1"/>
          </p:cNvSpPr>
          <p:nvPr>
            <p:ph sz="quarter" idx="1"/>
          </p:nvPr>
        </p:nvSpPr>
        <p:spPr/>
        <p:txBody>
          <a:bodyPr>
            <a:normAutofit/>
          </a:bodyPr>
          <a:lstStyle/>
          <a:p>
            <a:pPr marL="514350" indent="-514350">
              <a:buFont typeface="Wingdings" pitchFamily="2" charset="2"/>
              <a:buAutoNum type="arabicParenBoth" startAt="38"/>
            </a:pPr>
            <a:r>
              <a:rPr lang="en-GB" dirty="0" smtClean="0"/>
              <a:t>International financial flows to developing countries increased rapidly over the last decade, mainly driven by growth in private capital flows and remittances, though official development assistance (ODA) also strengthened, as depicted in Figure 4. </a:t>
            </a:r>
            <a:endParaRPr lang="nl-NL" dirty="0" smtClean="0"/>
          </a:p>
          <a:p>
            <a:pPr marL="514350" indent="-514350">
              <a:buFont typeface="Wingdings"/>
              <a:buAutoNum type="arabicParenBoth" startAt="38"/>
            </a:pPr>
            <a:endParaRPr lang="nl-NL" dirty="0" smtClean="0"/>
          </a:p>
          <a:p>
            <a:pPr marL="514350" indent="-514350">
              <a:buAutoNum type="arabicParenBoth" startAt="38"/>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26</a:t>
            </a:fld>
            <a:endParaRPr lang="en-US"/>
          </a:p>
        </p:txBody>
      </p:sp>
      <p:pic>
        <p:nvPicPr>
          <p:cNvPr id="9" name="Afbeelding 8"/>
          <p:cNvPicPr/>
          <p:nvPr/>
        </p:nvPicPr>
        <p:blipFill>
          <a:blip r:embed="rId2" cstate="print"/>
          <a:srcRect/>
          <a:stretch>
            <a:fillRect/>
          </a:stretch>
        </p:blipFill>
        <p:spPr bwMode="auto">
          <a:xfrm>
            <a:off x="611560" y="2145605"/>
            <a:ext cx="8064896" cy="3803675"/>
          </a:xfrm>
          <a:prstGeom prst="rect">
            <a:avLst/>
          </a:prstGeom>
          <a:noFill/>
          <a:ln w="9525">
            <a:noFill/>
            <a:miter lim="800000"/>
            <a:headEnd/>
            <a:tailEnd/>
          </a:ln>
        </p:spPr>
      </p:pic>
      <p:sp>
        <p:nvSpPr>
          <p:cNvPr id="52225" name="Rectangle 1"/>
          <p:cNvSpPr>
            <a:spLocks noChangeArrowheads="1"/>
          </p:cNvSpPr>
          <p:nvPr/>
        </p:nvSpPr>
        <p:spPr bwMode="auto">
          <a:xfrm>
            <a:off x="539552" y="1703511"/>
            <a:ext cx="8310865"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Figure 4: Financing flows to Developing Countries (left) and Least Developed Countries (right), in billions of US$ </a:t>
            </a:r>
            <a:endParaRPr kumimoji="0" lang="en-GB" sz="24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27</a:t>
            </a:fld>
            <a:endParaRPr lang="en-US"/>
          </a:p>
        </p:txBody>
      </p:sp>
      <p:sp>
        <p:nvSpPr>
          <p:cNvPr id="3" name="Tijdelijke aanduiding voor inhoud 2"/>
          <p:cNvSpPr>
            <a:spLocks noGrp="1"/>
          </p:cNvSpPr>
          <p:nvPr>
            <p:ph sz="quarter" idx="1"/>
          </p:nvPr>
        </p:nvSpPr>
        <p:spPr/>
        <p:txBody>
          <a:bodyPr>
            <a:normAutofit/>
          </a:bodyPr>
          <a:lstStyle/>
          <a:p>
            <a:pPr marL="514350" indent="-514350">
              <a:buFont typeface="Wingdings" pitchFamily="2" charset="2"/>
              <a:buAutoNum type="arabicParenBoth" startAt="38"/>
            </a:pPr>
            <a:r>
              <a:rPr lang="en-GB" dirty="0" smtClean="0"/>
              <a:t>International financial flows to developing countries increased rapidly over the last decade, mainly driven by growth in private capital flows and remittances, though official development assistance (ODA) also strengthened, as depicted in Figure 4. </a:t>
            </a:r>
            <a:endParaRPr lang="nl-NL" dirty="0" smtClean="0"/>
          </a:p>
          <a:p>
            <a:pPr marL="514350" indent="-514350">
              <a:buFont typeface="Wingdings"/>
              <a:buAutoNum type="arabicParenBoth" startAt="38"/>
            </a:pPr>
            <a:endParaRPr lang="nl-NL" dirty="0" smtClean="0"/>
          </a:p>
          <a:p>
            <a:pPr marL="514350" indent="-514350">
              <a:buAutoNum type="arabicParenBoth" startAt="38"/>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28</a:t>
            </a:fld>
            <a:endParaRPr lang="en-US"/>
          </a:p>
        </p:txBody>
      </p:sp>
      <p:sp>
        <p:nvSpPr>
          <p:cNvPr id="3" name="Tijdelijke aanduiding voor inhoud 2"/>
          <p:cNvSpPr>
            <a:spLocks noGrp="1"/>
          </p:cNvSpPr>
          <p:nvPr>
            <p:ph sz="quarter" idx="1"/>
          </p:nvPr>
        </p:nvSpPr>
        <p:spPr/>
        <p:txBody>
          <a:bodyPr>
            <a:normAutofit/>
          </a:bodyPr>
          <a:lstStyle/>
          <a:p>
            <a:pPr marL="514350" indent="-514350">
              <a:buFont typeface="Wingdings" pitchFamily="2" charset="2"/>
              <a:buAutoNum type="arabicParenBoth" startAt="38"/>
            </a:pPr>
            <a:r>
              <a:rPr lang="en-GB" dirty="0" smtClean="0"/>
              <a:t>International financial flows to developing countries increased rapidly over the last decade, mainly driven by growth in private capital flows and remittances, though official development assistance (ODA) also strengthened, as depicted in Figure 4. </a:t>
            </a:r>
            <a:endParaRPr lang="nl-NL" dirty="0" smtClean="0"/>
          </a:p>
          <a:p>
            <a:pPr marL="514350" indent="-514350">
              <a:buFont typeface="Wingdings"/>
              <a:buAutoNum type="arabicParenBoth" startAt="38"/>
            </a:pPr>
            <a:endParaRPr lang="nl-NL" dirty="0" smtClean="0"/>
          </a:p>
          <a:p>
            <a:pPr marL="514350" indent="-514350">
              <a:buAutoNum type="arabicParenBoth" startAt="38"/>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29</a:t>
            </a:fld>
            <a:endParaRPr lang="en-US"/>
          </a:p>
        </p:txBody>
      </p:sp>
      <p:sp>
        <p:nvSpPr>
          <p:cNvPr id="3" name="Tijdelijke aanduiding voor inhoud 2"/>
          <p:cNvSpPr>
            <a:spLocks noGrp="1"/>
          </p:cNvSpPr>
          <p:nvPr>
            <p:ph sz="quarter" idx="1"/>
          </p:nvPr>
        </p:nvSpPr>
        <p:spPr/>
        <p:txBody>
          <a:bodyPr>
            <a:normAutofit/>
          </a:bodyPr>
          <a:lstStyle/>
          <a:p>
            <a:pPr marL="514350" indent="-514350">
              <a:buFont typeface="Wingdings" pitchFamily="2" charset="2"/>
              <a:buAutoNum type="arabicParenBoth" startAt="38"/>
            </a:pPr>
            <a:r>
              <a:rPr lang="en-GB" dirty="0" smtClean="0"/>
              <a:t>International financial flows to developing countries increased rapidly over the last decade, mainly driven by growth in private capital flows and remittances, though official development assistance (ODA) also strengthened, as depicted in Figure 4. </a:t>
            </a:r>
            <a:endParaRPr lang="nl-NL" dirty="0" smtClean="0"/>
          </a:p>
          <a:p>
            <a:pPr marL="514350" indent="-514350">
              <a:buFont typeface="Wingdings"/>
              <a:buAutoNum type="arabicParenBoth" startAt="38"/>
            </a:pPr>
            <a:endParaRPr lang="nl-NL" dirty="0" smtClean="0"/>
          </a:p>
          <a:p>
            <a:pPr marL="514350" indent="-514350">
              <a:buAutoNum type="arabicParenBoth" startAt="38"/>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I. Procedural Introduction to the Report</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a:t>
            </a:fld>
            <a:endParaRPr lang="en-US"/>
          </a:p>
        </p:txBody>
      </p:sp>
      <p:sp>
        <p:nvSpPr>
          <p:cNvPr id="3" name="Tijdelijke aanduiding voor inhoud 2"/>
          <p:cNvSpPr>
            <a:spLocks noGrp="1"/>
          </p:cNvSpPr>
          <p:nvPr>
            <p:ph sz="quarter" idx="1"/>
          </p:nvPr>
        </p:nvSpPr>
        <p:spPr/>
        <p:txBody>
          <a:bodyPr>
            <a:normAutofit fontScale="92500" lnSpcReduction="20000"/>
          </a:bodyPr>
          <a:lstStyle/>
          <a:p>
            <a:pPr marL="514350" indent="-514350">
              <a:buAutoNum type="arabicParenBoth"/>
            </a:pPr>
            <a:r>
              <a:rPr lang="en-GB" dirty="0" smtClean="0"/>
              <a:t>In Resolution 66/288 of 11 Sept. 2012, the General Assembly endorsed the outcome of the U.N. Conference on Sustainable Development “The future we want”. </a:t>
            </a:r>
            <a:endParaRPr lang="nl-NL" dirty="0" smtClean="0"/>
          </a:p>
          <a:p>
            <a:pPr marL="514350" indent="-514350">
              <a:buAutoNum type="arabicParenBoth" startAt="2"/>
            </a:pPr>
            <a:r>
              <a:rPr lang="en-GB" dirty="0" smtClean="0"/>
              <a:t>In Resolution 67/203 of 27 Feb. 2013, the GA requested the intergovernmental committee to provide an update on the progress of its work before the beginning of the sixty-eighth session of the Assembly.</a:t>
            </a:r>
          </a:p>
          <a:p>
            <a:pPr marL="514350" indent="-514350">
              <a:buAutoNum type="arabicParenBoth" startAt="2"/>
            </a:pPr>
            <a:r>
              <a:rPr lang="en-GB" dirty="0" smtClean="0"/>
              <a:t>By its decision 67/559 of 18 June 2013, the GA welcomed the Committee’s membership comprised of 30 experts as nominated by the five regional groups of the U.N.</a:t>
            </a:r>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 </a:t>
            </a:r>
            <a:r>
              <a:rPr lang="en-GB" b="1" i="1" dirty="0" smtClean="0"/>
              <a:t>Public domestic resource mobilization </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30</a:t>
            </a:fld>
            <a:endParaRPr lang="en-US"/>
          </a:p>
        </p:txBody>
      </p:sp>
      <p:sp>
        <p:nvSpPr>
          <p:cNvPr id="3" name="Tijdelijke aanduiding voor inhoud 2"/>
          <p:cNvSpPr>
            <a:spLocks noGrp="1"/>
          </p:cNvSpPr>
          <p:nvPr>
            <p:ph sz="quarter" idx="1"/>
          </p:nvPr>
        </p:nvSpPr>
        <p:spPr/>
        <p:txBody>
          <a:bodyPr>
            <a:normAutofit fontScale="85000" lnSpcReduction="10000"/>
          </a:bodyPr>
          <a:lstStyle/>
          <a:p>
            <a:pPr marL="514350" indent="-514350">
              <a:buFont typeface="Wingdings" pitchFamily="2" charset="2"/>
              <a:buAutoNum type="arabicParenBoth" startAt="39"/>
            </a:pPr>
            <a:r>
              <a:rPr lang="en-GB" dirty="0" smtClean="0"/>
              <a:t>Public domestic finance in developing countries more than doubled between 2002 and 2011, increasing from US$ 838 billion to US$ 1.86 trillion. </a:t>
            </a:r>
            <a:endParaRPr lang="nl-NL" dirty="0" smtClean="0"/>
          </a:p>
          <a:p>
            <a:pPr marL="514350" indent="-514350">
              <a:buFont typeface="Wingdings" pitchFamily="2" charset="2"/>
              <a:buAutoNum type="arabicParenBoth" startAt="39"/>
            </a:pPr>
            <a:r>
              <a:rPr lang="en-GB" dirty="0" smtClean="0"/>
              <a:t>In many countries, tax evasion and avoidance hinder domestic resource mobilization. In addition, illicit financial outflows, including tax evasion across borders, have undermined tax collection. </a:t>
            </a:r>
          </a:p>
          <a:p>
            <a:pPr marL="514350" indent="-514350">
              <a:buFont typeface="Wingdings" pitchFamily="2" charset="2"/>
              <a:buAutoNum type="arabicParenBoth" startAt="39"/>
            </a:pPr>
            <a:r>
              <a:rPr lang="en-GB" dirty="0" smtClean="0"/>
              <a:t>Domestic public resources are also impacted by subsidies. For example, in 2011 pre-tax energy subsidies amounted to US$ 480 billion, primarily in developing countries, and post-tax energy subsidies amounted to $1.9 trillion, primarily in developed countries.</a:t>
            </a:r>
            <a:endParaRPr lang="nl-NL" dirty="0" smtClean="0"/>
          </a:p>
          <a:p>
            <a:pPr marL="514350" indent="-514350">
              <a:buFont typeface="Wingdings"/>
              <a:buAutoNum type="arabicParenBoth" startAt="39"/>
            </a:pPr>
            <a:endParaRPr lang="nl-NL" dirty="0" smtClean="0"/>
          </a:p>
          <a:p>
            <a:pPr marL="514350" indent="-514350">
              <a:buAutoNum type="arabicParenBoth" startAt="39"/>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 </a:t>
            </a:r>
            <a:r>
              <a:rPr lang="en-GB" b="1" i="1" dirty="0" smtClean="0"/>
              <a:t>Public domestic resource mobilization </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31</a:t>
            </a:fld>
            <a:endParaRPr lang="en-US"/>
          </a:p>
        </p:txBody>
      </p:sp>
      <p:sp>
        <p:nvSpPr>
          <p:cNvPr id="3" name="Tijdelijke aanduiding voor inhoud 2"/>
          <p:cNvSpPr>
            <a:spLocks noGrp="1"/>
          </p:cNvSpPr>
          <p:nvPr>
            <p:ph sz="quarter" idx="1"/>
          </p:nvPr>
        </p:nvSpPr>
        <p:spPr/>
        <p:txBody>
          <a:bodyPr>
            <a:normAutofit fontScale="92500"/>
          </a:bodyPr>
          <a:lstStyle/>
          <a:p>
            <a:pPr marL="514350" indent="-514350">
              <a:buFont typeface="Wingdings" pitchFamily="2" charset="2"/>
              <a:buAutoNum type="arabicParenBoth" startAt="42"/>
            </a:pPr>
            <a:r>
              <a:rPr lang="en-GB" dirty="0" smtClean="0"/>
              <a:t>There has been considerable change in the landscape of sovereign debt of developing countries since the Millennium Declaration. External debt amounted to 22.6 per cent of GDP in developing countries in 2013, as compared to 33.5 per cent a decade earlier.</a:t>
            </a:r>
          </a:p>
          <a:p>
            <a:pPr marL="514350" indent="-514350">
              <a:buFont typeface="Wingdings" pitchFamily="2" charset="2"/>
              <a:buAutoNum type="arabicParenBoth" startAt="42"/>
            </a:pPr>
            <a:r>
              <a:rPr lang="en-GB" dirty="0" smtClean="0"/>
              <a:t>Some countries covered under HIPC have begun to issue debt on international markets, facilitated by a low interest rate environment.</a:t>
            </a:r>
          </a:p>
          <a:p>
            <a:pPr marL="514350" indent="-514350">
              <a:buFont typeface="Wingdings" pitchFamily="2" charset="2"/>
              <a:buAutoNum type="arabicParenBoth" startAt="42"/>
            </a:pPr>
            <a:r>
              <a:rPr lang="en-GB" dirty="0" smtClean="0"/>
              <a:t>Nonetheless, the aggregate picture masks growing debt problems in some countries.</a:t>
            </a:r>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 </a:t>
            </a:r>
            <a:r>
              <a:rPr lang="en-GB" b="1" i="1" dirty="0" smtClean="0"/>
              <a:t>Domestic private finance </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32</a:t>
            </a:fld>
            <a:endParaRPr lang="en-US"/>
          </a:p>
        </p:txBody>
      </p:sp>
      <p:sp>
        <p:nvSpPr>
          <p:cNvPr id="3" name="Tijdelijke aanduiding voor inhoud 2"/>
          <p:cNvSpPr>
            <a:spLocks noGrp="1"/>
          </p:cNvSpPr>
          <p:nvPr>
            <p:ph sz="quarter" idx="1"/>
          </p:nvPr>
        </p:nvSpPr>
        <p:spPr/>
        <p:txBody>
          <a:bodyPr>
            <a:normAutofit fontScale="85000" lnSpcReduction="20000"/>
          </a:bodyPr>
          <a:lstStyle/>
          <a:p>
            <a:pPr marL="514350" indent="-514350">
              <a:buFont typeface="Wingdings" pitchFamily="2" charset="2"/>
              <a:buAutoNum type="arabicParenBoth" startAt="45"/>
            </a:pPr>
            <a:r>
              <a:rPr lang="en-GB" dirty="0" smtClean="0"/>
              <a:t>Financial systems in many developing countries rely primarily on the banking sector. Though domestic credit has grown substantially over the past decade, in many countries, banking sector credit is primarily short-term.</a:t>
            </a:r>
          </a:p>
          <a:p>
            <a:pPr marL="514350" indent="-514350">
              <a:buFont typeface="Wingdings" pitchFamily="2" charset="2"/>
              <a:buAutoNum type="arabicParenBoth" startAt="45"/>
            </a:pPr>
            <a:r>
              <a:rPr lang="en-GB" dirty="0" smtClean="0"/>
              <a:t>Domestic bond markets have also grown substantially, driven primarily by sovereign debt issues. Corporate bond markets, though growing, remain small.</a:t>
            </a:r>
          </a:p>
          <a:p>
            <a:pPr marL="514350" indent="-514350">
              <a:buFont typeface="Wingdings" pitchFamily="2" charset="2"/>
              <a:buAutoNum type="arabicParenBoth" startAt="45"/>
            </a:pPr>
            <a:r>
              <a:rPr lang="en-GB" dirty="0" smtClean="0"/>
              <a:t>The presence of institutional investors in developing countries has, however, been growing, and could potentially increase resources available for long-term investment in sustainable development.</a:t>
            </a:r>
          </a:p>
          <a:p>
            <a:pPr marL="514350" indent="-514350">
              <a:buFont typeface="Wingdings" pitchFamily="2" charset="2"/>
              <a:buAutoNum type="arabicParenBoth" startAt="45"/>
            </a:pPr>
            <a:r>
              <a:rPr lang="en-GB" b="1" i="1" dirty="0" smtClean="0"/>
              <a:t> </a:t>
            </a:r>
            <a:r>
              <a:rPr lang="en-GB" dirty="0" smtClean="0"/>
              <a:t>There is also a growing emphasis on the environmental, social, and governance impacts of investments.</a:t>
            </a:r>
            <a:endParaRPr lang="nl-NL" dirty="0" smtClean="0"/>
          </a:p>
          <a:p>
            <a:pPr marL="514350" indent="-514350">
              <a:buFont typeface="Wingdings" pitchFamily="2" charset="2"/>
              <a:buAutoNum type="arabicParenBoth" startAt="45"/>
            </a:pPr>
            <a:endParaRPr lang="nl-NL" dirty="0" smtClean="0"/>
          </a:p>
          <a:p>
            <a:pPr marL="514350" indent="-514350">
              <a:buFont typeface="Wingdings"/>
              <a:buAutoNum type="arabicParenBoth" startAt="45"/>
            </a:pPr>
            <a:endParaRPr lang="nl-NL" dirty="0" smtClean="0"/>
          </a:p>
          <a:p>
            <a:pPr marL="514350" indent="-514350">
              <a:buAutoNum type="arabicParenBoth" startAt="45"/>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 </a:t>
            </a:r>
            <a:r>
              <a:rPr lang="en-GB" b="1" i="1" dirty="0" smtClean="0"/>
              <a:t>International public finance </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33</a:t>
            </a:fld>
            <a:endParaRPr lang="en-US"/>
          </a:p>
        </p:txBody>
      </p:sp>
      <p:sp>
        <p:nvSpPr>
          <p:cNvPr id="3" name="Tijdelijke aanduiding voor inhoud 2"/>
          <p:cNvSpPr>
            <a:spLocks noGrp="1"/>
          </p:cNvSpPr>
          <p:nvPr>
            <p:ph sz="quarter" idx="1"/>
          </p:nvPr>
        </p:nvSpPr>
        <p:spPr/>
        <p:txBody>
          <a:bodyPr>
            <a:normAutofit fontScale="77500" lnSpcReduction="20000"/>
          </a:bodyPr>
          <a:lstStyle/>
          <a:p>
            <a:pPr marL="514350" indent="-514350">
              <a:buFont typeface="Wingdings" pitchFamily="2" charset="2"/>
              <a:buAutoNum type="arabicParenBoth" startAt="49"/>
            </a:pPr>
            <a:r>
              <a:rPr lang="en-GB" dirty="0" smtClean="0"/>
              <a:t>The development contribution of ODA improved in the wake of the adoption of the Monterrey Consensus in 2002, with increased attention paid to making ODA more effective while increasing its volume. ODA reached an all-time high of US$ 134.8 billion in net terms in 2013, after falling in 2011 and 2012. Nonetheless, only 5 OECD DAC donors reached the 0.7per cent of gross national income target. </a:t>
            </a:r>
            <a:endParaRPr lang="nl-NL" dirty="0" smtClean="0"/>
          </a:p>
          <a:p>
            <a:pPr marL="514350" indent="-514350">
              <a:buFont typeface="Wingdings" pitchFamily="2" charset="2"/>
              <a:buAutoNum type="arabicParenBoth" startAt="49"/>
            </a:pPr>
            <a:r>
              <a:rPr lang="en-GB" dirty="0" smtClean="0"/>
              <a:t>ODA </a:t>
            </a:r>
            <a:r>
              <a:rPr lang="en-GB" dirty="0" smtClean="0"/>
              <a:t>continues to provide essential financial and technical cooperation to many developing countries (see Figure 4), including least developed countries and many African countries, landlocked developing countries, small island developing states, and countries affected by conflict. In most countries with government spending of less than PPP$ 500 per person per year, ODA accounts for an average of more than two-thirds of international resource flows, and about one-third of government </a:t>
            </a:r>
            <a:r>
              <a:rPr lang="en-GB" dirty="0" smtClean="0"/>
              <a:t>revenues</a:t>
            </a:r>
            <a:r>
              <a:rPr lang="en-GB" b="1" i="1" dirty="0" smtClean="0"/>
              <a:t>.</a:t>
            </a:r>
            <a:endParaRPr lang="nl-NL" dirty="0" smtClean="0"/>
          </a:p>
          <a:p>
            <a:pPr marL="514350" indent="-514350">
              <a:buFont typeface="Wingdings" pitchFamily="2" charset="2"/>
              <a:buAutoNum type="arabicParenBoth" startAt="49"/>
            </a:pPr>
            <a:endParaRPr lang="nl-NL" dirty="0" smtClean="0"/>
          </a:p>
          <a:p>
            <a:pPr marL="514350" indent="-514350">
              <a:buFont typeface="Wingdings"/>
              <a:buAutoNum type="arabicParenBoth" startAt="49"/>
            </a:pPr>
            <a:endParaRPr lang="nl-NL" dirty="0" smtClean="0"/>
          </a:p>
          <a:p>
            <a:pPr marL="514350" indent="-514350">
              <a:buAutoNum type="arabicParenBoth" startAt="49"/>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 </a:t>
            </a:r>
            <a:r>
              <a:rPr lang="en-GB" b="1" i="1" dirty="0" smtClean="0"/>
              <a:t>International public finance </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34</a:t>
            </a:fld>
            <a:endParaRPr lang="en-US"/>
          </a:p>
        </p:txBody>
      </p:sp>
      <p:sp>
        <p:nvSpPr>
          <p:cNvPr id="3" name="Tijdelijke aanduiding voor inhoud 2"/>
          <p:cNvSpPr>
            <a:spLocks noGrp="1"/>
          </p:cNvSpPr>
          <p:nvPr>
            <p:ph sz="quarter" idx="1"/>
          </p:nvPr>
        </p:nvSpPr>
        <p:spPr/>
        <p:txBody>
          <a:bodyPr>
            <a:normAutofit fontScale="85000" lnSpcReduction="10000"/>
          </a:bodyPr>
          <a:lstStyle/>
          <a:p>
            <a:pPr marL="514350" indent="-514350">
              <a:buFont typeface="Wingdings" pitchFamily="2" charset="2"/>
              <a:buAutoNum type="arabicParenBoth" startAt="51"/>
            </a:pPr>
            <a:r>
              <a:rPr lang="en-GB" dirty="0" smtClean="0"/>
              <a:t>The</a:t>
            </a:r>
            <a:r>
              <a:rPr lang="en-GB" dirty="0" smtClean="0"/>
              <a:t> </a:t>
            </a:r>
            <a:r>
              <a:rPr lang="en-GB" dirty="0" smtClean="0"/>
              <a:t>Leading </a:t>
            </a:r>
            <a:r>
              <a:rPr lang="en-GB" dirty="0" smtClean="0"/>
              <a:t>Group on Innovative Financing for Development has pioneered on a voluntary basis a number of fund-raising mechanisms to raise additional resources, including the international solidarity levy on air </a:t>
            </a:r>
            <a:r>
              <a:rPr lang="en-GB" dirty="0" smtClean="0"/>
              <a:t>tickets.</a:t>
            </a:r>
          </a:p>
          <a:p>
            <a:pPr marL="514350" indent="-514350">
              <a:buFont typeface="Wingdings" pitchFamily="2" charset="2"/>
              <a:buAutoNum type="arabicParenBoth" startAt="51"/>
            </a:pPr>
            <a:r>
              <a:rPr lang="en-GB" dirty="0" smtClean="0"/>
              <a:t>There has also been a proliferation of sustainable development related international funds and delivery </a:t>
            </a:r>
            <a:r>
              <a:rPr lang="en-GB" dirty="0" smtClean="0"/>
              <a:t>channels.</a:t>
            </a:r>
          </a:p>
          <a:p>
            <a:pPr marL="514350" indent="-514350">
              <a:buFont typeface="Wingdings" pitchFamily="2" charset="2"/>
              <a:buAutoNum type="arabicParenBoth" startAt="51"/>
            </a:pPr>
            <a:r>
              <a:rPr lang="en-GB" dirty="0" smtClean="0"/>
              <a:t>Only ten years ago, multilateral climate finance was provided by a small number of large funds, which were associated with the United Nations Framework Convention on Climate Change (UNFCCC). There are now over 50 international public funds</a:t>
            </a:r>
            <a:r>
              <a:rPr lang="en-GB" dirty="0" smtClean="0"/>
              <a:t>.</a:t>
            </a:r>
          </a:p>
          <a:p>
            <a:pPr marL="514350" indent="-514350">
              <a:buFont typeface="Wingdings" pitchFamily="2" charset="2"/>
              <a:buAutoNum type="arabicParenBoth" startAt="51"/>
            </a:pPr>
            <a:endParaRPr lang="en-GB" dirty="0" smtClean="0"/>
          </a:p>
          <a:p>
            <a:pPr marL="514350" indent="-514350">
              <a:buFont typeface="+mj-lt"/>
              <a:buAutoNum type="arabicPeriod"/>
            </a:pPr>
            <a:endParaRPr lang="nl-NL" dirty="0" smtClean="0"/>
          </a:p>
          <a:p>
            <a:pPr marL="514350" indent="-514350">
              <a:buFont typeface="Wingdings"/>
              <a:buAutoNum type="arabicParenBoth" startAt="51"/>
            </a:pPr>
            <a:endParaRPr lang="nl-NL" dirty="0" smtClean="0"/>
          </a:p>
          <a:p>
            <a:pPr marL="514350" indent="-514350">
              <a:buAutoNum type="arabicParenBoth" startAt="51"/>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 </a:t>
            </a:r>
            <a:r>
              <a:rPr lang="en-GB" b="1" i="1" dirty="0" smtClean="0"/>
              <a:t>Int. trade &amp; cross-border private finance</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35</a:t>
            </a:fld>
            <a:endParaRPr lang="en-US"/>
          </a:p>
        </p:txBody>
      </p:sp>
      <p:sp>
        <p:nvSpPr>
          <p:cNvPr id="3" name="Tijdelijke aanduiding voor inhoud 2"/>
          <p:cNvSpPr>
            <a:spLocks noGrp="1"/>
          </p:cNvSpPr>
          <p:nvPr>
            <p:ph sz="quarter" idx="1"/>
          </p:nvPr>
        </p:nvSpPr>
        <p:spPr/>
        <p:txBody>
          <a:bodyPr>
            <a:normAutofit fontScale="85000" lnSpcReduction="10000"/>
          </a:bodyPr>
          <a:lstStyle/>
          <a:p>
            <a:pPr marL="514350" indent="-514350">
              <a:buFont typeface="Wingdings" pitchFamily="2" charset="2"/>
              <a:buAutoNum type="arabicParenBoth" startAt="55"/>
            </a:pPr>
            <a:r>
              <a:rPr lang="en-GB" dirty="0" smtClean="0"/>
              <a:t>Global trade also continues to grow, albeit at a slower pace than before the international financial and economic crisis, and trade flows have assumed increased importance for resource mobilization in many developing countries. For LDCs, the average trade-to-GDP ratio has risen from 38 per cent in 1990 to 70 per cent in </a:t>
            </a:r>
            <a:r>
              <a:rPr lang="en-GB" dirty="0" smtClean="0"/>
              <a:t>2011.</a:t>
            </a:r>
          </a:p>
          <a:p>
            <a:pPr marL="514350" indent="-514350">
              <a:buFont typeface="Wingdings" pitchFamily="2" charset="2"/>
              <a:buAutoNum type="arabicParenBoth" startAt="55"/>
            </a:pPr>
            <a:r>
              <a:rPr lang="en-GB" dirty="0" smtClean="0"/>
              <a:t>Gross flows of FDI to developing countries reached $ 778 billion in 2013, exceeding FDI to developed economies</a:t>
            </a:r>
            <a:r>
              <a:rPr lang="en-GB" dirty="0" smtClean="0"/>
              <a:t>.</a:t>
            </a:r>
          </a:p>
          <a:p>
            <a:pPr marL="514350" indent="-514350">
              <a:buFont typeface="Wingdings" pitchFamily="2" charset="2"/>
              <a:buAutoNum type="arabicParenBoth" startAt="55"/>
            </a:pPr>
            <a:r>
              <a:rPr lang="en-GB" dirty="0" smtClean="0"/>
              <a:t>The nature of international portfolio investment in emerging markets has evolved over the past fifteen years, as many countries’ markets have deepened and become more globally integrated</a:t>
            </a:r>
            <a:r>
              <a:rPr lang="en-GB" dirty="0" smtClean="0"/>
              <a:t>.</a:t>
            </a:r>
          </a:p>
          <a:p>
            <a:pPr marL="514350" indent="-514350">
              <a:buFont typeface="Wingdings" pitchFamily="2" charset="2"/>
              <a:buAutoNum type="arabicParenBoth" startAt="55"/>
            </a:pPr>
            <a:endParaRPr lang="nl-NL" dirty="0" smtClean="0"/>
          </a:p>
          <a:p>
            <a:pPr marL="514350" indent="-514350">
              <a:buFont typeface="Wingdings"/>
              <a:buAutoNum type="arabicParenBoth" startAt="55"/>
            </a:pPr>
            <a:endParaRPr lang="nl-NL" dirty="0" smtClean="0"/>
          </a:p>
          <a:p>
            <a:pPr marL="514350" indent="-514350">
              <a:buAutoNum type="arabicParenBoth" startAt="55"/>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dirty="0" smtClean="0"/>
              <a:t>C. Emerging patterns of resource flows </a:t>
            </a:r>
            <a:r>
              <a:rPr lang="en-GB" b="1" i="1" dirty="0" smtClean="0"/>
              <a:t>Int. trade &amp; cross-border private finance</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36</a:t>
            </a:fld>
            <a:endParaRPr lang="en-US"/>
          </a:p>
        </p:txBody>
      </p:sp>
      <p:sp>
        <p:nvSpPr>
          <p:cNvPr id="3" name="Tijdelijke aanduiding voor inhoud 2"/>
          <p:cNvSpPr>
            <a:spLocks noGrp="1"/>
          </p:cNvSpPr>
          <p:nvPr>
            <p:ph sz="quarter" idx="1"/>
          </p:nvPr>
        </p:nvSpPr>
        <p:spPr/>
        <p:txBody>
          <a:bodyPr>
            <a:normAutofit fontScale="85000" lnSpcReduction="20000"/>
          </a:bodyPr>
          <a:lstStyle/>
          <a:p>
            <a:pPr marL="514350" indent="-514350">
              <a:buFont typeface="Wingdings" pitchFamily="2" charset="2"/>
              <a:buAutoNum type="arabicParenBoth" startAt="58"/>
            </a:pPr>
            <a:r>
              <a:rPr lang="en-GB" dirty="0" smtClean="0"/>
              <a:t>Private cross-border transfers from individuals and households have also grown substantially. An estimated US$ 404billion was remitted to developing countries from migrants in 2013, representing a more than ten-fold increase in recorded remittances from 1990, when they were estimated at less than US$40 </a:t>
            </a:r>
            <a:r>
              <a:rPr lang="en-GB" dirty="0" smtClean="0"/>
              <a:t>billion.</a:t>
            </a:r>
          </a:p>
          <a:p>
            <a:pPr marL="514350" indent="-514350">
              <a:buFont typeface="Wingdings" pitchFamily="2" charset="2"/>
              <a:buAutoNum type="arabicParenBoth" startAt="58"/>
            </a:pPr>
            <a:r>
              <a:rPr lang="en-GB" dirty="0" smtClean="0"/>
              <a:t>A portion of international inflows has been used by some countries to build foreign exchange reserves, in part as a form of self-insurance against the volatility of international capital flows. Foreign exchange reserves increased from $2.1 trillion to $11.7 trillion from 2000 to 2013. Developing countries, primarily emerging market countries, hold almost $8 trillion, with the top five emerging market countries holding around 65 per cent of </a:t>
            </a:r>
            <a:r>
              <a:rPr lang="en-GB" dirty="0" smtClean="0"/>
              <a:t>this.</a:t>
            </a:r>
          </a:p>
          <a:p>
            <a:pPr marL="514350" indent="-514350">
              <a:buFont typeface="Wingdings" pitchFamily="2" charset="2"/>
              <a:buAutoNum type="arabicParenBoth" startAt="58"/>
            </a:pPr>
            <a:endParaRPr lang="nl-NL" dirty="0" smtClean="0"/>
          </a:p>
          <a:p>
            <a:pPr marL="514350" indent="-514350">
              <a:buAutoNum type="arabicParenBoth" startAt="58"/>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b="1" dirty="0" smtClean="0"/>
              <a:t>V. Strategic approach</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37</a:t>
            </a:fld>
            <a:endParaRPr lang="en-US"/>
          </a:p>
        </p:txBody>
      </p:sp>
      <p:sp>
        <p:nvSpPr>
          <p:cNvPr id="8" name="Tijdelijke aanduiding voor inhoud 2"/>
          <p:cNvSpPr>
            <a:spLocks noGrp="1"/>
          </p:cNvSpPr>
          <p:nvPr>
            <p:ph sz="quarter" idx="1"/>
          </p:nvPr>
        </p:nvSpPr>
        <p:spPr>
          <a:xfrm>
            <a:off x="612648" y="1600200"/>
            <a:ext cx="8153400" cy="4495800"/>
          </a:xfrm>
        </p:spPr>
        <p:txBody>
          <a:bodyPr>
            <a:normAutofit fontScale="77500" lnSpcReduction="20000"/>
          </a:bodyPr>
          <a:lstStyle/>
          <a:p>
            <a:pPr marL="514350" indent="-514350">
              <a:buFont typeface="Wingdings" pitchFamily="2" charset="2"/>
              <a:buAutoNum type="arabicParenBoth" startAt="60"/>
            </a:pPr>
            <a:r>
              <a:rPr lang="en-GB" dirty="0" smtClean="0"/>
              <a:t>Figure </a:t>
            </a:r>
            <a:r>
              <a:rPr lang="en-GB" dirty="0" smtClean="0"/>
              <a:t>5 illustrates the analytical framework that has guided us in formulating this sustainable development financing strategy. Financial sources can be arranged into four categories: domestic public, domestic private, international public and international private sectors. The challenge for policymakers is to channel and incentivize more of these diverse and decentralized sources of financing into desired investments in sustainable </a:t>
            </a:r>
            <a:r>
              <a:rPr lang="en-GB" dirty="0" smtClean="0"/>
              <a:t>development.</a:t>
            </a:r>
          </a:p>
          <a:p>
            <a:pPr marL="514350" indent="-514350">
              <a:buFont typeface="Wingdings" pitchFamily="2" charset="2"/>
              <a:buAutoNum type="arabicParenBoth" startAt="60"/>
            </a:pPr>
            <a:r>
              <a:rPr lang="en-GB" dirty="0" smtClean="0"/>
              <a:t>As depicted in Figure 5, financing decisions, in all cases, whether public or private, are influenced by national policy frameworks and the international financial architecture, the extent of appropriate and effective financing institutions, and the design and development of instruments to facilitate and help overcome impediments to investment in sustainable development. In this spirit, the following precepts guide our strategic approach</a:t>
            </a:r>
            <a:r>
              <a:rPr lang="en-GB" dirty="0" smtClean="0"/>
              <a:t>.</a:t>
            </a:r>
            <a:endParaRPr lang="nl-NL" dirty="0" smtClean="0"/>
          </a:p>
          <a:p>
            <a:pPr marL="514350" indent="-514350">
              <a:buAutoNum type="arabicParenBoth" startAt="60"/>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648" y="188640"/>
            <a:ext cx="8153400" cy="990600"/>
          </a:xfrm>
        </p:spPr>
        <p:txBody>
          <a:bodyPr>
            <a:normAutofit fontScale="90000"/>
          </a:bodyPr>
          <a:lstStyle/>
          <a:p>
            <a:r>
              <a:rPr lang="en-GB" dirty="0" smtClean="0"/>
              <a:t>Figure 5: Flows of funds from </a:t>
            </a:r>
            <a:r>
              <a:rPr lang="en-GB" dirty="0" smtClean="0"/>
              <a:t>int. </a:t>
            </a:r>
            <a:r>
              <a:rPr lang="en-GB" dirty="0" smtClean="0"/>
              <a:t>and national financing sources to </a:t>
            </a:r>
            <a:r>
              <a:rPr lang="en-GB" dirty="0" smtClean="0"/>
              <a:t>SD</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38</a:t>
            </a:fld>
            <a:endParaRPr lang="en-US"/>
          </a:p>
        </p:txBody>
      </p:sp>
      <p:sp>
        <p:nvSpPr>
          <p:cNvPr id="3" name="Tijdelijke aanduiding voor inhoud 2"/>
          <p:cNvSpPr>
            <a:spLocks noGrp="1"/>
          </p:cNvSpPr>
          <p:nvPr>
            <p:ph sz="quarter" idx="1"/>
          </p:nvPr>
        </p:nvSpPr>
        <p:spPr/>
        <p:txBody>
          <a:bodyPr>
            <a:normAutofit/>
          </a:bodyPr>
          <a:lstStyle/>
          <a:p>
            <a:pPr>
              <a:buNone/>
            </a:pPr>
            <a:endParaRPr lang="en-US" dirty="0" smtClean="0"/>
          </a:p>
        </p:txBody>
      </p:sp>
      <p:pic>
        <p:nvPicPr>
          <p:cNvPr id="8" name="Afbeelding 7"/>
          <p:cNvPicPr/>
          <p:nvPr/>
        </p:nvPicPr>
        <p:blipFill>
          <a:blip r:embed="rId2" cstate="print"/>
          <a:srcRect/>
          <a:stretch>
            <a:fillRect/>
          </a:stretch>
        </p:blipFill>
        <p:spPr bwMode="auto">
          <a:xfrm>
            <a:off x="611560" y="1268760"/>
            <a:ext cx="8208911" cy="4896543"/>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b="1" dirty="0" smtClean="0"/>
              <a:t>V. Strategic approach</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39</a:t>
            </a:fld>
            <a:endParaRPr lang="en-US"/>
          </a:p>
        </p:txBody>
      </p:sp>
      <p:sp>
        <p:nvSpPr>
          <p:cNvPr id="3" name="Tijdelijke aanduiding voor inhoud 2"/>
          <p:cNvSpPr>
            <a:spLocks noGrp="1"/>
          </p:cNvSpPr>
          <p:nvPr>
            <p:ph sz="quarter" idx="1"/>
          </p:nvPr>
        </p:nvSpPr>
        <p:spPr/>
        <p:txBody>
          <a:bodyPr>
            <a:normAutofit fontScale="92500" lnSpcReduction="10000"/>
          </a:bodyPr>
          <a:lstStyle/>
          <a:p>
            <a:pPr marL="514350" indent="-514350">
              <a:buFont typeface="+mj-lt"/>
              <a:buAutoNum type="arabicPeriod"/>
            </a:pPr>
            <a:r>
              <a:rPr lang="en-GB" dirty="0" smtClean="0"/>
              <a:t>Ensure country ownership and leadership in implementing national sustainable development strategies, along with a supportive international </a:t>
            </a:r>
            <a:r>
              <a:rPr lang="en-GB" dirty="0" smtClean="0"/>
              <a:t>environment.</a:t>
            </a:r>
          </a:p>
          <a:p>
            <a:pPr marL="514350" indent="-514350">
              <a:buFont typeface="+mj-lt"/>
              <a:buAutoNum type="arabicPeriod"/>
            </a:pPr>
            <a:r>
              <a:rPr lang="en-GB" dirty="0" smtClean="0"/>
              <a:t>Adopt effective government policies as the lynchpin of a sustainable development financing </a:t>
            </a:r>
            <a:r>
              <a:rPr lang="en-GB" dirty="0" smtClean="0"/>
              <a:t>strategy.</a:t>
            </a:r>
          </a:p>
          <a:p>
            <a:pPr marL="514350" indent="-514350">
              <a:buFont typeface="+mj-lt"/>
              <a:buAutoNum type="arabicPeriod"/>
            </a:pPr>
            <a:r>
              <a:rPr lang="en-GB" dirty="0" smtClean="0"/>
              <a:t>Make use of all financing flows in a holistic way</a:t>
            </a:r>
            <a:r>
              <a:rPr lang="en-GB" dirty="0" smtClean="0"/>
              <a:t>.</a:t>
            </a:r>
          </a:p>
          <a:p>
            <a:pPr marL="514350" indent="-514350">
              <a:buFont typeface="+mj-lt"/>
              <a:buAutoNum type="arabicPeriod"/>
            </a:pPr>
            <a:r>
              <a:rPr lang="en-GB" dirty="0" smtClean="0"/>
              <a:t>Match financing flows with appropriate needs and uses. </a:t>
            </a:r>
            <a:endParaRPr lang="en-GB" dirty="0" smtClean="0"/>
          </a:p>
          <a:p>
            <a:pPr marL="514350" indent="-514350">
              <a:buFont typeface="+mj-lt"/>
              <a:buAutoNum type="arabicPeriod"/>
            </a:pPr>
            <a:r>
              <a:rPr lang="en-GB" dirty="0" smtClean="0"/>
              <a:t>Maximize the impact of international public finance. </a:t>
            </a:r>
            <a:r>
              <a:rPr lang="en-GB" dirty="0" smtClean="0"/>
              <a:t> </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II. Organizational matters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a:t>
            </a:fld>
            <a:endParaRPr lang="en-US"/>
          </a:p>
        </p:txBody>
      </p:sp>
      <p:sp>
        <p:nvSpPr>
          <p:cNvPr id="3" name="Tijdelijke aanduiding voor inhoud 2"/>
          <p:cNvSpPr>
            <a:spLocks noGrp="1"/>
          </p:cNvSpPr>
          <p:nvPr>
            <p:ph sz="quarter" idx="1"/>
          </p:nvPr>
        </p:nvSpPr>
        <p:spPr/>
        <p:txBody>
          <a:bodyPr>
            <a:normAutofit lnSpcReduction="10000"/>
          </a:bodyPr>
          <a:lstStyle/>
          <a:p>
            <a:pPr>
              <a:buNone/>
            </a:pPr>
            <a:r>
              <a:rPr lang="en-US" dirty="0" smtClean="0"/>
              <a:t>A. Organization of work</a:t>
            </a:r>
          </a:p>
          <a:p>
            <a:pPr>
              <a:buNone/>
            </a:pPr>
            <a:r>
              <a:rPr lang="en-US" dirty="0" smtClean="0"/>
              <a:t>B. Opening</a:t>
            </a:r>
          </a:p>
          <a:p>
            <a:pPr>
              <a:buNone/>
            </a:pPr>
            <a:r>
              <a:rPr lang="en-US" dirty="0" smtClean="0"/>
              <a:t>C. Election of officers</a:t>
            </a:r>
          </a:p>
          <a:p>
            <a:pPr>
              <a:buNone/>
            </a:pPr>
            <a:r>
              <a:rPr lang="en-US" dirty="0" smtClean="0"/>
              <a:t>D. Agenda</a:t>
            </a:r>
          </a:p>
          <a:p>
            <a:pPr>
              <a:buNone/>
            </a:pPr>
            <a:r>
              <a:rPr lang="en-US" dirty="0" smtClean="0"/>
              <a:t>E. Modalities of work</a:t>
            </a:r>
          </a:p>
          <a:p>
            <a:pPr>
              <a:buNone/>
            </a:pPr>
            <a:r>
              <a:rPr lang="en-US" dirty="0" smtClean="0"/>
              <a:t>F. Proceedings of the Intergovernmental Committee of Experts</a:t>
            </a:r>
          </a:p>
          <a:p>
            <a:pPr>
              <a:buNone/>
            </a:pPr>
            <a:r>
              <a:rPr lang="en-US" dirty="0" smtClean="0"/>
              <a:t>G. Adoption of the report of the Intergovernmental Committee of Experts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b="1" dirty="0" smtClean="0"/>
              <a:t>V. Strategic approach</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40</a:t>
            </a:fld>
            <a:endParaRPr lang="en-US"/>
          </a:p>
        </p:txBody>
      </p:sp>
      <p:sp>
        <p:nvSpPr>
          <p:cNvPr id="3" name="Tijdelijke aanduiding voor inhoud 2"/>
          <p:cNvSpPr>
            <a:spLocks noGrp="1"/>
          </p:cNvSpPr>
          <p:nvPr>
            <p:ph sz="quarter" idx="1"/>
          </p:nvPr>
        </p:nvSpPr>
        <p:spPr>
          <a:xfrm>
            <a:off x="683568" y="1628800"/>
            <a:ext cx="8153400" cy="4495800"/>
          </a:xfrm>
        </p:spPr>
        <p:txBody>
          <a:bodyPr>
            <a:normAutofit fontScale="92500"/>
          </a:bodyPr>
          <a:lstStyle/>
          <a:p>
            <a:pPr marL="514350" indent="-514350">
              <a:buFont typeface="+mj-lt"/>
              <a:buAutoNum type="arabicPeriod" startAt="6"/>
            </a:pPr>
            <a:r>
              <a:rPr lang="en-GB" dirty="0" smtClean="0"/>
              <a:t>Mainstream </a:t>
            </a:r>
            <a:r>
              <a:rPr lang="en-GB" dirty="0" smtClean="0"/>
              <a:t>sustainable development criteria in national financing strategies. Mainstream sustainable development criteria in national financing strategies. </a:t>
            </a:r>
            <a:endParaRPr lang="en-GB" dirty="0" smtClean="0"/>
          </a:p>
          <a:p>
            <a:pPr marL="514350" indent="-514350">
              <a:buFont typeface="+mj-lt"/>
              <a:buAutoNum type="arabicPeriod" startAt="6"/>
            </a:pPr>
            <a:r>
              <a:rPr lang="en-GB" dirty="0" smtClean="0"/>
              <a:t>Exploit synergies across the economic, environmental, and social dimensions of sustainable development</a:t>
            </a:r>
            <a:r>
              <a:rPr lang="en-GB" dirty="0" smtClean="0"/>
              <a:t>.</a:t>
            </a:r>
          </a:p>
          <a:p>
            <a:pPr marL="514350" indent="-514350">
              <a:buFont typeface="+mj-lt"/>
              <a:buAutoNum type="arabicPeriod" startAt="6"/>
            </a:pPr>
            <a:r>
              <a:rPr lang="en-GB" dirty="0" smtClean="0"/>
              <a:t>Adopt a multi-stakeholder, people-</a:t>
            </a:r>
            <a:r>
              <a:rPr lang="en-GB" dirty="0" err="1" smtClean="0"/>
              <a:t>centered</a:t>
            </a:r>
            <a:r>
              <a:rPr lang="en-GB" dirty="0" smtClean="0"/>
              <a:t> and inclusive approach to achieve tangible results on the ground</a:t>
            </a:r>
            <a:r>
              <a:rPr lang="en-GB" dirty="0" smtClean="0"/>
              <a:t>.</a:t>
            </a:r>
          </a:p>
          <a:p>
            <a:pPr marL="514350" indent="-514350">
              <a:buFont typeface="+mj-lt"/>
              <a:buAutoNum type="arabicPeriod" startAt="6"/>
            </a:pPr>
            <a:r>
              <a:rPr lang="en-GB" dirty="0" smtClean="0"/>
              <a:t>Ensure transparency and accountability of financing at national, regional and international levels. </a:t>
            </a:r>
            <a:endParaRPr lang="en-US"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28600"/>
            <a:ext cx="8280920" cy="990600"/>
          </a:xfrm>
        </p:spPr>
        <p:txBody>
          <a:bodyPr>
            <a:noAutofit/>
          </a:bodyPr>
          <a:lstStyle/>
          <a:p>
            <a:r>
              <a:rPr lang="en-US" sz="3600" b="1" dirty="0" smtClean="0"/>
              <a:t>VI. Options for an integrated sustainable development financing strategy</a:t>
            </a:r>
            <a:endParaRPr lang="en-US" sz="3600"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41</a:t>
            </a:fld>
            <a:endParaRPr lang="en-US"/>
          </a:p>
        </p:txBody>
      </p:sp>
      <p:sp>
        <p:nvSpPr>
          <p:cNvPr id="8" name="Tijdelijke aanduiding voor inhoud 2"/>
          <p:cNvSpPr>
            <a:spLocks noGrp="1"/>
          </p:cNvSpPr>
          <p:nvPr>
            <p:ph sz="quarter" idx="1"/>
          </p:nvPr>
        </p:nvSpPr>
        <p:spPr>
          <a:xfrm>
            <a:off x="612648" y="1600200"/>
            <a:ext cx="8153400" cy="4495800"/>
          </a:xfrm>
        </p:spPr>
        <p:txBody>
          <a:bodyPr>
            <a:normAutofit lnSpcReduction="10000"/>
          </a:bodyPr>
          <a:lstStyle/>
          <a:p>
            <a:pPr marL="514350" indent="-514350">
              <a:buFont typeface="Wingdings" pitchFamily="2" charset="2"/>
              <a:buAutoNum type="arabicParenBoth" startAt="62"/>
            </a:pPr>
            <a:r>
              <a:rPr lang="en-GB" dirty="0" smtClean="0"/>
              <a:t>In </a:t>
            </a:r>
            <a:r>
              <a:rPr lang="en-GB" dirty="0" smtClean="0"/>
              <a:t>each category of finance, decision-making is decentralized among the separate institutions and </a:t>
            </a:r>
            <a:r>
              <a:rPr lang="en-GB" dirty="0" smtClean="0"/>
              <a:t>actors.</a:t>
            </a:r>
          </a:p>
          <a:p>
            <a:pPr marL="514350" indent="-514350">
              <a:buFont typeface="Wingdings" pitchFamily="2" charset="2"/>
              <a:buAutoNum type="arabicParenBoth" startAt="62"/>
            </a:pPr>
            <a:r>
              <a:rPr lang="en-GB" b="1" dirty="0" smtClean="0"/>
              <a:t>In </a:t>
            </a:r>
            <a:r>
              <a:rPr lang="en-GB" b="1" dirty="0" smtClean="0"/>
              <a:t>what follows, we highlight particular policy areas pertaining to each of the four groups of financing sources, as well as blended finance, and suggest a toolkit of policy options and financial instruments, to be used within a cohesive national sustainable development </a:t>
            </a:r>
            <a:r>
              <a:rPr lang="en-GB" b="1" dirty="0" smtClean="0"/>
              <a:t>strategy</a:t>
            </a:r>
            <a:r>
              <a:rPr lang="en-GB" dirty="0" smtClean="0"/>
              <a:t>.</a:t>
            </a:r>
            <a:endParaRPr lang="nl-NL" dirty="0" smtClean="0"/>
          </a:p>
          <a:p>
            <a:pPr marL="514350" indent="-514350">
              <a:buAutoNum type="arabicParenBoth" startAt="62"/>
            </a:pP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3600" b="1" dirty="0" smtClean="0"/>
              <a:t>VI. Options for an integrated sustainable development financing strategy</a:t>
            </a:r>
            <a:endParaRPr lang="en-US" sz="3600"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42</a:t>
            </a:fld>
            <a:endParaRPr lang="en-US"/>
          </a:p>
        </p:txBody>
      </p:sp>
      <p:sp>
        <p:nvSpPr>
          <p:cNvPr id="3" name="Tijdelijke aanduiding voor inhoud 2"/>
          <p:cNvSpPr>
            <a:spLocks noGrp="1"/>
          </p:cNvSpPr>
          <p:nvPr>
            <p:ph sz="quarter" idx="1"/>
          </p:nvPr>
        </p:nvSpPr>
        <p:spPr/>
        <p:txBody>
          <a:bodyPr>
            <a:normAutofit/>
          </a:bodyPr>
          <a:lstStyle/>
          <a:p>
            <a:pPr>
              <a:buNone/>
            </a:pPr>
            <a:r>
              <a:rPr lang="en-US" dirty="0" smtClean="0"/>
              <a:t>	A. Domestic public financing</a:t>
            </a:r>
          </a:p>
          <a:p>
            <a:pPr>
              <a:buNone/>
            </a:pPr>
            <a:r>
              <a:rPr lang="en-US" dirty="0" smtClean="0"/>
              <a:t>	B. Domestic private financing</a:t>
            </a:r>
          </a:p>
          <a:p>
            <a:pPr>
              <a:buNone/>
            </a:pPr>
            <a:r>
              <a:rPr lang="en-US" dirty="0" smtClean="0"/>
              <a:t>	C. International public financing</a:t>
            </a:r>
          </a:p>
          <a:p>
            <a:pPr>
              <a:buNone/>
            </a:pPr>
            <a:r>
              <a:rPr lang="en-US" dirty="0" smtClean="0"/>
              <a:t>	D. International private financing</a:t>
            </a:r>
          </a:p>
          <a:p>
            <a:pPr>
              <a:buNone/>
            </a:pPr>
            <a:r>
              <a:rPr lang="en-US" dirty="0" smtClean="0"/>
              <a:t>	E. Blended finance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43</a:t>
            </a:fld>
            <a:endParaRPr lang="en-US"/>
          </a:p>
        </p:txBody>
      </p:sp>
      <p:sp>
        <p:nvSpPr>
          <p:cNvPr id="8" name="Tijdelijke aanduiding voor inhoud 2"/>
          <p:cNvSpPr>
            <a:spLocks noGrp="1"/>
          </p:cNvSpPr>
          <p:nvPr>
            <p:ph sz="quarter" idx="1"/>
          </p:nvPr>
        </p:nvSpPr>
        <p:spPr>
          <a:xfrm>
            <a:off x="612648" y="1600200"/>
            <a:ext cx="8153400" cy="4495800"/>
          </a:xfrm>
        </p:spPr>
        <p:txBody>
          <a:bodyPr>
            <a:normAutofit fontScale="85000" lnSpcReduction="10000"/>
          </a:bodyPr>
          <a:lstStyle/>
          <a:p>
            <a:pPr marL="514350" indent="-514350">
              <a:buFont typeface="Wingdings" pitchFamily="2" charset="2"/>
              <a:buAutoNum type="arabicParenBoth" startAt="64"/>
            </a:pPr>
            <a:r>
              <a:rPr lang="en-GB" dirty="0" smtClean="0"/>
              <a:t>There </a:t>
            </a:r>
            <a:r>
              <a:rPr lang="en-GB" dirty="0" smtClean="0"/>
              <a:t>are three primary roles for domestic public finance: 1) increasing equity, including through poverty reduction; 2) providing public goods and services that markets will eschew or </a:t>
            </a:r>
            <a:r>
              <a:rPr lang="en-GB" dirty="0" smtClean="0"/>
              <a:t>under-provide </a:t>
            </a:r>
            <a:r>
              <a:rPr lang="en-GB" dirty="0" smtClean="0"/>
              <a:t>and enacting policies to change incentives of private actors; and 3) managing macroeconomic </a:t>
            </a:r>
            <a:r>
              <a:rPr lang="en-GB" dirty="0" smtClean="0"/>
              <a:t>stability.</a:t>
            </a:r>
          </a:p>
          <a:p>
            <a:pPr>
              <a:buNone/>
            </a:pPr>
            <a:r>
              <a:rPr lang="en-GB" b="1" i="1" dirty="0" smtClean="0"/>
              <a:t>Promote tax reform, tax compliance and deeper </a:t>
            </a:r>
            <a:r>
              <a:rPr lang="en-GB" b="1" i="1" dirty="0" smtClean="0"/>
              <a:t>int. cooperation </a:t>
            </a:r>
            <a:endParaRPr lang="en-GB" dirty="0" smtClean="0"/>
          </a:p>
          <a:p>
            <a:pPr marL="514350" indent="-514350">
              <a:buFont typeface="Wingdings" pitchFamily="2" charset="2"/>
              <a:buAutoNum type="arabicParenBoth" startAt="65"/>
            </a:pPr>
            <a:r>
              <a:rPr lang="en-GB" dirty="0" smtClean="0"/>
              <a:t>Domestic resource mobilization depends on many factors, such as size of tax base, a country’s capacity to collect and administer taxes, tax elasticity, the volatility of sectors being taxed, and commodity prices. </a:t>
            </a: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44</a:t>
            </a:fld>
            <a:endParaRPr lang="en-US"/>
          </a:p>
        </p:txBody>
      </p:sp>
      <p:sp>
        <p:nvSpPr>
          <p:cNvPr id="8" name="Tijdelijke aanduiding voor inhoud 2"/>
          <p:cNvSpPr>
            <a:spLocks noGrp="1"/>
          </p:cNvSpPr>
          <p:nvPr>
            <p:ph sz="quarter" idx="1"/>
          </p:nvPr>
        </p:nvSpPr>
        <p:spPr>
          <a:xfrm>
            <a:off x="612648" y="1600200"/>
            <a:ext cx="8153400" cy="4495800"/>
          </a:xfrm>
        </p:spPr>
        <p:txBody>
          <a:bodyPr>
            <a:normAutofit fontScale="85000" lnSpcReduction="10000"/>
          </a:bodyPr>
          <a:lstStyle/>
          <a:p>
            <a:pPr marL="514350" indent="-514350">
              <a:buFont typeface="Wingdings" pitchFamily="2" charset="2"/>
              <a:buAutoNum type="arabicParenBoth" startAt="66"/>
            </a:pPr>
            <a:r>
              <a:rPr lang="en-GB" dirty="0" smtClean="0"/>
              <a:t>However</a:t>
            </a:r>
            <a:r>
              <a:rPr lang="en-GB" dirty="0" smtClean="0"/>
              <a:t>, there are limits on what individual governments can accomplish on their own in the globalized </a:t>
            </a:r>
            <a:r>
              <a:rPr lang="en-GB" dirty="0" smtClean="0"/>
              <a:t>economy</a:t>
            </a:r>
          </a:p>
          <a:p>
            <a:pPr marL="514350" indent="-514350">
              <a:buFont typeface="Wingdings" pitchFamily="2" charset="2"/>
              <a:buAutoNum type="arabicParenBoth" startAt="66"/>
            </a:pPr>
            <a:r>
              <a:rPr lang="en-GB" dirty="0" smtClean="0"/>
              <a:t>Whereas</a:t>
            </a:r>
            <a:r>
              <a:rPr lang="en-GB" dirty="0" smtClean="0"/>
              <a:t>, to date, technical assistance to the revenue and customs sector has attracted a minimal share of </a:t>
            </a:r>
            <a:r>
              <a:rPr lang="en-GB" dirty="0" smtClean="0"/>
              <a:t>ODA, </a:t>
            </a:r>
            <a:r>
              <a:rPr lang="en-GB" dirty="0" smtClean="0"/>
              <a:t>going forward more focus should be placed in responding to national requests for strengthening fiscal management capacity and capacity building for domestic resource </a:t>
            </a:r>
            <a:r>
              <a:rPr lang="en-GB" dirty="0" smtClean="0"/>
              <a:t>mobilization.</a:t>
            </a:r>
          </a:p>
          <a:p>
            <a:pPr marL="514350" indent="-514350">
              <a:buFont typeface="Wingdings" pitchFamily="2" charset="2"/>
              <a:buAutoNum type="arabicParenBoth" startAt="66"/>
            </a:pPr>
            <a:r>
              <a:rPr lang="en-GB" dirty="0" smtClean="0"/>
              <a:t>In resource-rich countries, the management of natural resources is particularly critical. Fiscal rules governing the extractive industries should ensure that the public interest is appropriately </a:t>
            </a:r>
            <a:r>
              <a:rPr lang="en-GB" dirty="0" smtClean="0"/>
              <a:t>compensated.</a:t>
            </a:r>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45</a:t>
            </a:fld>
            <a:endParaRPr lang="en-US"/>
          </a:p>
        </p:txBody>
      </p:sp>
      <p:sp>
        <p:nvSpPr>
          <p:cNvPr id="10" name="Tijdelijke aanduiding voor inhoud 2"/>
          <p:cNvSpPr>
            <a:spLocks noGrp="1"/>
          </p:cNvSpPr>
          <p:nvPr>
            <p:ph sz="quarter" idx="1"/>
          </p:nvPr>
        </p:nvSpPr>
        <p:spPr>
          <a:xfrm>
            <a:off x="612648" y="1600200"/>
            <a:ext cx="8153400" cy="4495800"/>
          </a:xfrm>
        </p:spPr>
        <p:txBody>
          <a:bodyPr>
            <a:normAutofit fontScale="85000" lnSpcReduction="20000"/>
          </a:bodyPr>
          <a:lstStyle/>
          <a:p>
            <a:pPr>
              <a:buNone/>
            </a:pPr>
            <a:r>
              <a:rPr lang="en-GB" b="1" i="1" dirty="0" smtClean="0"/>
              <a:t>Ensure good financial governance and public financial management </a:t>
            </a:r>
            <a:endParaRPr lang="nl-NL" dirty="0" smtClean="0"/>
          </a:p>
          <a:p>
            <a:pPr marL="514350" indent="-514350">
              <a:buFont typeface="Wingdings" pitchFamily="2" charset="2"/>
              <a:buAutoNum type="arabicParenBoth" startAt="69"/>
            </a:pPr>
            <a:r>
              <a:rPr lang="en-GB" dirty="0" smtClean="0"/>
              <a:t>Combating corruption plays an important part in complementing efforts to improve domestic revenue </a:t>
            </a:r>
            <a:r>
              <a:rPr lang="en-GB" dirty="0" smtClean="0"/>
              <a:t>mobilization.</a:t>
            </a:r>
          </a:p>
          <a:p>
            <a:pPr marL="514350" indent="-514350">
              <a:buFont typeface="Wingdings" pitchFamily="2" charset="2"/>
              <a:buAutoNum type="arabicParenBoth" startAt="69"/>
            </a:pPr>
            <a:r>
              <a:rPr lang="en-GB" dirty="0" smtClean="0"/>
              <a:t>A central element of good financial governance is proper planning and execution of the budget. Generally accepted principles of good budgeting address the stages of formulation, approval, execution and audit</a:t>
            </a:r>
            <a:r>
              <a:rPr lang="en-GB" dirty="0" smtClean="0"/>
              <a:t>.</a:t>
            </a:r>
          </a:p>
          <a:p>
            <a:pPr marL="514350" indent="-514350">
              <a:buFont typeface="Wingdings" pitchFamily="2" charset="2"/>
              <a:buAutoNum type="arabicParenBoth" startAt="69"/>
            </a:pPr>
            <a:r>
              <a:rPr lang="en-GB" dirty="0" smtClean="0"/>
              <a:t>It is common in normative budget policy discussions to ask if specific subsidies continue to be warranted. Countries should review the efficacy of all subsidies as a matter of sound fiscal management. </a:t>
            </a:r>
            <a:r>
              <a:rPr lang="en-GB" dirty="0" smtClean="0"/>
              <a:t> </a:t>
            </a: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46</a:t>
            </a:fld>
            <a:endParaRPr lang="en-US"/>
          </a:p>
        </p:txBody>
      </p:sp>
      <p:sp>
        <p:nvSpPr>
          <p:cNvPr id="8" name="Tijdelijke aanduiding voor inhoud 2"/>
          <p:cNvSpPr>
            <a:spLocks noGrp="1"/>
          </p:cNvSpPr>
          <p:nvPr>
            <p:ph sz="quarter" idx="1"/>
          </p:nvPr>
        </p:nvSpPr>
        <p:spPr>
          <a:xfrm>
            <a:off x="612648" y="1600200"/>
            <a:ext cx="8153400" cy="4495800"/>
          </a:xfrm>
        </p:spPr>
        <p:txBody>
          <a:bodyPr>
            <a:normAutofit fontScale="85000" lnSpcReduction="20000"/>
          </a:bodyPr>
          <a:lstStyle/>
          <a:p>
            <a:pPr marL="514350" indent="-514350">
              <a:buFont typeface="Wingdings" pitchFamily="2" charset="2"/>
              <a:buAutoNum type="arabicParenBoth" startAt="72"/>
            </a:pPr>
            <a:r>
              <a:rPr lang="en-GB" dirty="0" smtClean="0"/>
              <a:t>Similarly, countries should correct and prevent trade restrictions and distortions in world agricultural markets, including by the parallel elimination of all forms of agricultural export subsidies and all export measures with equivalent effect, in accordance with the mandate of the Doha Development Round. </a:t>
            </a:r>
            <a:endParaRPr lang="en-GB" dirty="0" smtClean="0"/>
          </a:p>
          <a:p>
            <a:pPr marL="514350" indent="-514350">
              <a:buFont typeface="Wingdings" pitchFamily="2" charset="2"/>
              <a:buAutoNum type="arabicParenBoth" startAt="72"/>
            </a:pPr>
            <a:r>
              <a:rPr lang="en-GB" dirty="0" smtClean="0"/>
              <a:t>Procurement systems need further strengthening in many countries to ensure fair competition. As part of budget execution, authorities may wish to align their procurement policies with national sustainable development strategies, which implies defining minimum environmental and social standards for public sector suppliers, taking into account domestic situations.</a:t>
            </a:r>
            <a:endParaRPr lang="nl-NL" dirty="0" smtClean="0"/>
          </a:p>
          <a:p>
            <a:pPr marL="514350" indent="-514350">
              <a:buAutoNum type="arabicParenBoth" startAt="32"/>
            </a:pPr>
            <a:endParaRPr lang="en-US"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47</a:t>
            </a:fld>
            <a:endParaRPr lang="en-US"/>
          </a:p>
        </p:txBody>
      </p:sp>
      <p:sp>
        <p:nvSpPr>
          <p:cNvPr id="8" name="Tijdelijke aanduiding voor inhoud 2"/>
          <p:cNvSpPr>
            <a:spLocks noGrp="1"/>
          </p:cNvSpPr>
          <p:nvPr>
            <p:ph sz="quarter" idx="1"/>
          </p:nvPr>
        </p:nvSpPr>
        <p:spPr>
          <a:xfrm>
            <a:off x="612648" y="1600200"/>
            <a:ext cx="8153400" cy="4495800"/>
          </a:xfrm>
        </p:spPr>
        <p:txBody>
          <a:bodyPr>
            <a:normAutofit fontScale="85000" lnSpcReduction="20000"/>
          </a:bodyPr>
          <a:lstStyle/>
          <a:p>
            <a:pPr marL="514350" indent="-514350">
              <a:buFont typeface="Wingdings" pitchFamily="2" charset="2"/>
              <a:buAutoNum type="arabicParenBoth" startAt="74"/>
            </a:pPr>
            <a:r>
              <a:rPr lang="en-GB" dirty="0" smtClean="0"/>
              <a:t>Financial auditing and control should be complemented by monitoring and evaluation of economic, social and environmental impacts, in line with country capacities and circumstances. </a:t>
            </a:r>
            <a:endParaRPr lang="en-GB" dirty="0" smtClean="0"/>
          </a:p>
          <a:p>
            <a:pPr>
              <a:buNone/>
            </a:pPr>
            <a:r>
              <a:rPr lang="en-GB" b="1" i="1" dirty="0" smtClean="0"/>
              <a:t>Internalize externalities and mainstream environmental sustainability </a:t>
            </a:r>
            <a:endParaRPr lang="nl-NL" dirty="0" smtClean="0"/>
          </a:p>
          <a:p>
            <a:pPr marL="514350" indent="-514350">
              <a:buFont typeface="Wingdings" pitchFamily="2" charset="2"/>
              <a:buAutoNum type="arabicParenBoth" startAt="75"/>
            </a:pPr>
            <a:r>
              <a:rPr lang="en-GB" dirty="0" smtClean="0"/>
              <a:t>There is a large potential role for fiscal reforms in promoting environmental sustainability. Policy measures such as “cap and trade” and carbon taxes seek to curb carbon emissions by raising the price of emissions and “internalize externalities”. Carbon markets remain relatively small, however, with only 7 per cent of the world’s emissions covered</a:t>
            </a:r>
            <a:r>
              <a:rPr lang="en-GB" dirty="0" smtClean="0"/>
              <a:t>. </a:t>
            </a:r>
            <a:endParaRPr lang="en-GB" dirty="0" smtClean="0"/>
          </a:p>
          <a:p>
            <a:pPr>
              <a:buNone/>
            </a:pPr>
            <a:endParaRPr lang="nl-NL" dirty="0" smtClean="0"/>
          </a:p>
          <a:p>
            <a:pPr marL="514350" indent="-514350">
              <a:buAutoNum type="arabicParenBoth" startAt="32"/>
            </a:pPr>
            <a:endParaRPr lang="en-US"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48</a:t>
            </a:fld>
            <a:endParaRPr lang="en-US"/>
          </a:p>
        </p:txBody>
      </p:sp>
      <p:sp>
        <p:nvSpPr>
          <p:cNvPr id="8" name="Tijdelijke aanduiding voor inhoud 2"/>
          <p:cNvSpPr>
            <a:spLocks noGrp="1"/>
          </p:cNvSpPr>
          <p:nvPr>
            <p:ph sz="quarter" idx="1"/>
          </p:nvPr>
        </p:nvSpPr>
        <p:spPr>
          <a:xfrm>
            <a:off x="612648" y="1600200"/>
            <a:ext cx="8153400" cy="4997152"/>
          </a:xfrm>
        </p:spPr>
        <p:txBody>
          <a:bodyPr>
            <a:normAutofit fontScale="85000" lnSpcReduction="20000"/>
          </a:bodyPr>
          <a:lstStyle/>
          <a:p>
            <a:pPr marL="514350" indent="-514350">
              <a:buFont typeface="Wingdings" pitchFamily="2" charset="2"/>
              <a:buAutoNum type="arabicParenBoth" startAt="76"/>
            </a:pPr>
            <a:r>
              <a:rPr lang="en-GB" dirty="0" smtClean="0"/>
              <a:t>Governments should also consider other policies to change investment patterns, such as direct emission restrictions on investments, subsidizing research and development of clean technologies, including carbon capture and storage technologies, tax incentives, feed-in tariffs, energy efficiency or renewable energy targets, pollution rights, and payments for ecosystem services</a:t>
            </a:r>
            <a:r>
              <a:rPr lang="en-GB" dirty="0" smtClean="0"/>
              <a:t>. </a:t>
            </a:r>
          </a:p>
          <a:p>
            <a:pPr>
              <a:buNone/>
            </a:pPr>
            <a:r>
              <a:rPr lang="en-GB" b="1" i="1" dirty="0" smtClean="0"/>
              <a:t>Address inequity and the social protection imperative </a:t>
            </a:r>
            <a:endParaRPr lang="nl-NL" dirty="0" smtClean="0"/>
          </a:p>
          <a:p>
            <a:pPr marL="514350" indent="-514350">
              <a:buFont typeface="Wingdings" pitchFamily="2" charset="2"/>
              <a:buAutoNum type="arabicParenBoth" startAt="78"/>
            </a:pPr>
            <a:r>
              <a:rPr lang="en-GB" dirty="0" smtClean="0"/>
              <a:t>Governments should use fiscal policies (both tax and spending) to address inequalities, fight poverty, improve water and sanitation, and support other social services, in particular to benefit low income, vulnerable and marginalized groups. A frequent call is to give priority to public investment projects that are “pro-poor” and gender sensitive.</a:t>
            </a:r>
            <a:endParaRPr lang="en-US"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49</a:t>
            </a:fld>
            <a:endParaRPr lang="en-US"/>
          </a:p>
        </p:txBody>
      </p:sp>
      <p:sp>
        <p:nvSpPr>
          <p:cNvPr id="8" name="Tijdelijke aanduiding voor inhoud 2"/>
          <p:cNvSpPr>
            <a:spLocks noGrp="1"/>
          </p:cNvSpPr>
          <p:nvPr>
            <p:ph sz="quarter" idx="1"/>
          </p:nvPr>
        </p:nvSpPr>
        <p:spPr>
          <a:xfrm>
            <a:off x="612648" y="1600200"/>
            <a:ext cx="8153400" cy="4495800"/>
          </a:xfrm>
        </p:spPr>
        <p:txBody>
          <a:bodyPr>
            <a:normAutofit fontScale="85000" lnSpcReduction="20000"/>
          </a:bodyPr>
          <a:lstStyle/>
          <a:p>
            <a:pPr marL="514350" indent="-514350">
              <a:buFont typeface="Wingdings" pitchFamily="2" charset="2"/>
              <a:buAutoNum type="arabicParenBoth" startAt="79"/>
            </a:pPr>
            <a:r>
              <a:rPr lang="en-GB" dirty="0" smtClean="0"/>
              <a:t>Structural vulnerabilities, which affect the poor and other socially excluded groups, women, persons with disabilities, indigenous peoples, migrants, minorities, children, older persons, youth and other marginalized groups, can be reduced by aiming for universal provision of basic social services</a:t>
            </a:r>
            <a:r>
              <a:rPr lang="en-GB" dirty="0" smtClean="0"/>
              <a:t>. </a:t>
            </a:r>
          </a:p>
          <a:p>
            <a:pPr marL="514350" indent="-514350">
              <a:buFont typeface="Wingdings" pitchFamily="2" charset="2"/>
              <a:buAutoNum type="arabicParenBoth" startAt="79"/>
            </a:pPr>
            <a:r>
              <a:rPr lang="en-GB" dirty="0" smtClean="0"/>
              <a:t>In addition to offering protection against risks, social protection can contribute to equitable growth by reducing poverty and inequality, raising labour productivity, and enhancing social </a:t>
            </a:r>
            <a:r>
              <a:rPr lang="en-GB" dirty="0" smtClean="0"/>
              <a:t>stability</a:t>
            </a:r>
          </a:p>
          <a:p>
            <a:pPr marL="514350" indent="-514350">
              <a:buFont typeface="Wingdings" pitchFamily="2" charset="2"/>
              <a:buAutoNum type="arabicParenBoth" startAt="79"/>
            </a:pPr>
            <a:r>
              <a:rPr lang="en-GB" dirty="0" smtClean="0"/>
              <a:t>Productive and decent employment is the most important form of income security. Most people rely on earnings from work as their main source of income</a:t>
            </a:r>
            <a:r>
              <a:rPr lang="en-GB"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smtClean="0"/>
              <a:t>A. Organization of work</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a:t>
            </a:fld>
            <a:endParaRPr lang="en-US"/>
          </a:p>
        </p:txBody>
      </p:sp>
      <p:sp>
        <p:nvSpPr>
          <p:cNvPr id="3" name="Tijdelijke aanduiding voor inhoud 2"/>
          <p:cNvSpPr>
            <a:spLocks noGrp="1"/>
          </p:cNvSpPr>
          <p:nvPr>
            <p:ph sz="quarter" idx="1"/>
          </p:nvPr>
        </p:nvSpPr>
        <p:spPr/>
        <p:txBody>
          <a:bodyPr>
            <a:normAutofit/>
          </a:bodyPr>
          <a:lstStyle/>
          <a:p>
            <a:pPr marL="514350" indent="-514350">
              <a:buAutoNum type="arabicParenBoth" startAt="4"/>
            </a:pPr>
            <a:r>
              <a:rPr lang="en-GB" dirty="0" smtClean="0"/>
              <a:t>Sessions were held as follows: first session (28-30 August 2013, six formal meetings); second session (2-6 December 2013, ten formal meetings); third session (3-7 March 2014, nine formal meetings); fourth session (12-16 May 2014, ten formal meetings) and fifth session (4-8 August 2014, ___ formal meetings).</a:t>
            </a:r>
          </a:p>
          <a:p>
            <a:pPr marL="514350" indent="-514350">
              <a:buAutoNum type="arabicParenBoth" startAt="4"/>
            </a:pPr>
            <a:endParaRPr lang="en-US" dirty="0"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50</a:t>
            </a:fld>
            <a:endParaRPr lang="en-US"/>
          </a:p>
        </p:txBody>
      </p:sp>
      <p:sp>
        <p:nvSpPr>
          <p:cNvPr id="10" name="Tijdelijke aanduiding voor inhoud 2"/>
          <p:cNvSpPr>
            <a:spLocks noGrp="1"/>
          </p:cNvSpPr>
          <p:nvPr>
            <p:ph sz="quarter" idx="1"/>
          </p:nvPr>
        </p:nvSpPr>
        <p:spPr>
          <a:xfrm>
            <a:off x="612648" y="1600200"/>
            <a:ext cx="8153400" cy="4997152"/>
          </a:xfrm>
        </p:spPr>
        <p:txBody>
          <a:bodyPr>
            <a:normAutofit fontScale="85000" lnSpcReduction="20000"/>
          </a:bodyPr>
          <a:lstStyle/>
          <a:p>
            <a:pPr>
              <a:buNone/>
            </a:pPr>
            <a:r>
              <a:rPr lang="en-GB" b="1" i="1" dirty="0" smtClean="0"/>
              <a:t>Effectively manage public debt </a:t>
            </a:r>
            <a:r>
              <a:rPr lang="en-GB" b="1" i="1" dirty="0" smtClean="0"/>
              <a:t> </a:t>
            </a:r>
            <a:endParaRPr lang="nl-NL" dirty="0" smtClean="0"/>
          </a:p>
          <a:p>
            <a:pPr marL="514350" indent="-514350">
              <a:buFont typeface="Wingdings" pitchFamily="2" charset="2"/>
              <a:buAutoNum type="arabicParenBoth" startAt="82"/>
            </a:pPr>
            <a:r>
              <a:rPr lang="en-GB" dirty="0" smtClean="0"/>
              <a:t>Debt financing can represent a viable option to provide funding for public spending on sustainable development. At the same time, debt needs to be effectively managed, with the goal of ensuring that debt obligations can be serviced under a wide range of circumstances. Governments should make regular use of analytical tools to assess alternative borrowing </a:t>
            </a:r>
            <a:r>
              <a:rPr lang="en-GB" dirty="0" smtClean="0"/>
              <a:t>strategies.</a:t>
            </a:r>
          </a:p>
          <a:p>
            <a:pPr marL="514350" indent="-514350">
              <a:buFont typeface="Wingdings" pitchFamily="2" charset="2"/>
              <a:buAutoNum type="arabicParenBoth" startAt="82"/>
            </a:pPr>
            <a:r>
              <a:rPr lang="en-GB" dirty="0" smtClean="0"/>
              <a:t>The </a:t>
            </a:r>
            <a:r>
              <a:rPr lang="en-GB" dirty="0" smtClean="0"/>
              <a:t>International financial institutions and the UN system have been developing standards for prudent management of government debt. Countries that have already reached a high level of debt need to ensure that the growth of public debt does not exceed expected GDP growth to avoid financial distress. </a:t>
            </a:r>
            <a:endParaRPr lang="nl-NL"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51</a:t>
            </a:fld>
            <a:endParaRPr lang="en-US"/>
          </a:p>
        </p:txBody>
      </p:sp>
      <p:sp>
        <p:nvSpPr>
          <p:cNvPr id="10" name="Tijdelijke aanduiding voor inhoud 2"/>
          <p:cNvSpPr>
            <a:spLocks noGrp="1"/>
          </p:cNvSpPr>
          <p:nvPr>
            <p:ph sz="quarter" idx="1"/>
          </p:nvPr>
        </p:nvSpPr>
        <p:spPr>
          <a:xfrm>
            <a:off x="612648" y="1600200"/>
            <a:ext cx="8153400" cy="5069160"/>
          </a:xfrm>
        </p:spPr>
        <p:txBody>
          <a:bodyPr>
            <a:normAutofit fontScale="85000" lnSpcReduction="20000"/>
          </a:bodyPr>
          <a:lstStyle/>
          <a:p>
            <a:pPr>
              <a:buNone/>
            </a:pPr>
            <a:r>
              <a:rPr lang="en-GB" b="1" i="1" dirty="0" smtClean="0"/>
              <a:t>Explore the potential contributions of </a:t>
            </a:r>
            <a:r>
              <a:rPr lang="en-GB" b="1" i="1" dirty="0" smtClean="0"/>
              <a:t>national development banks   </a:t>
            </a:r>
            <a:endParaRPr lang="nl-NL" dirty="0" smtClean="0"/>
          </a:p>
          <a:p>
            <a:pPr marL="514350" indent="-514350">
              <a:buFont typeface="Wingdings" pitchFamily="2" charset="2"/>
              <a:buAutoNum type="arabicParenBoth" startAt="84"/>
            </a:pPr>
            <a:r>
              <a:rPr lang="en-GB" dirty="0" smtClean="0"/>
              <a:t>In the absence of sufficient long-term private sector financing and investment in sustainable development, many countries have established national development banks (NDBs) and other public institutions to support long-term investment. The combined assets of the </a:t>
            </a:r>
            <a:r>
              <a:rPr lang="en-GB" dirty="0" smtClean="0"/>
              <a:t>IDFC, </a:t>
            </a:r>
            <a:r>
              <a:rPr lang="en-GB" dirty="0" smtClean="0"/>
              <a:t>a group of 20 national, bilateral, and regional development banks, amount to over $ 2.1 trillion in 2010</a:t>
            </a:r>
            <a:r>
              <a:rPr lang="en-GB" dirty="0" smtClean="0"/>
              <a:t>.</a:t>
            </a:r>
          </a:p>
          <a:p>
            <a:pPr marL="514350" indent="-514350">
              <a:buFont typeface="Wingdings" pitchFamily="2" charset="2"/>
              <a:buAutoNum type="arabicParenBoth" startAt="84"/>
            </a:pPr>
            <a:r>
              <a:rPr lang="en-GB" dirty="0" smtClean="0"/>
              <a:t>Governments can use NDBs to strengthen capital markets and leverage investments in sustainable development. For example, some NDBs finance (part of) their activities through the issuance of bonds that allocate funds raised to a particular use, such as green infrastructure with the proceeds allocated to specific classes of investment (e.g. green bonds)</a:t>
            </a:r>
            <a:r>
              <a:rPr lang="en-GB" dirty="0" smtClean="0"/>
              <a:t>. </a:t>
            </a:r>
            <a:endParaRPr lang="nl-NL"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A. Domestic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52</a:t>
            </a:fld>
            <a:endParaRPr lang="en-US"/>
          </a:p>
        </p:txBody>
      </p:sp>
      <p:sp>
        <p:nvSpPr>
          <p:cNvPr id="10" name="Tijdelijke aanduiding voor inhoud 2"/>
          <p:cNvSpPr>
            <a:spLocks noGrp="1"/>
          </p:cNvSpPr>
          <p:nvPr>
            <p:ph sz="quarter" idx="1"/>
          </p:nvPr>
        </p:nvSpPr>
        <p:spPr>
          <a:xfrm>
            <a:off x="612648" y="1600200"/>
            <a:ext cx="8153400" cy="2836912"/>
          </a:xfrm>
        </p:spPr>
        <p:txBody>
          <a:bodyPr>
            <a:normAutofit fontScale="85000" lnSpcReduction="20000"/>
          </a:bodyPr>
          <a:lstStyle/>
          <a:p>
            <a:pPr marL="514350" indent="-514350">
              <a:buFont typeface="Wingdings" pitchFamily="2" charset="2"/>
              <a:buAutoNum type="arabicParenBoth" startAt="86"/>
            </a:pPr>
            <a:r>
              <a:rPr lang="en-GB" dirty="0" smtClean="0"/>
              <a:t>There </a:t>
            </a:r>
            <a:r>
              <a:rPr lang="en-GB" dirty="0" smtClean="0"/>
              <a:t>are, however, challenges for policymakers with regard to NDBs. Policymakers should ensure that public development banks do not undertake activities that the private sector will competitively provide. Importantly, provisions should be in place to avoid inappropriate political interference with the operation of the bank, and to ensure efficient use of resources, particularly with regard to leveraging private sector investment in sustainable development</a:t>
            </a:r>
            <a:r>
              <a:rPr lang="en-GB" dirty="0" smtClean="0"/>
              <a:t>. </a:t>
            </a:r>
            <a:endParaRPr lang="nl-NL"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B. Domestic private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53</a:t>
            </a:fld>
            <a:endParaRPr lang="en-US"/>
          </a:p>
        </p:txBody>
      </p:sp>
      <p:sp>
        <p:nvSpPr>
          <p:cNvPr id="8" name="Tijdelijke aanduiding voor inhoud 2"/>
          <p:cNvSpPr>
            <a:spLocks noGrp="1"/>
          </p:cNvSpPr>
          <p:nvPr>
            <p:ph sz="quarter" idx="1"/>
          </p:nvPr>
        </p:nvSpPr>
        <p:spPr>
          <a:xfrm>
            <a:off x="612648" y="1600200"/>
            <a:ext cx="8153400" cy="4495800"/>
          </a:xfrm>
        </p:spPr>
        <p:txBody>
          <a:bodyPr>
            <a:normAutofit lnSpcReduction="10000"/>
          </a:bodyPr>
          <a:lstStyle/>
          <a:p>
            <a:pPr marL="514350" indent="-514350">
              <a:buFont typeface="Wingdings" pitchFamily="2" charset="2"/>
              <a:buAutoNum type="arabicParenBoth" startAt="87"/>
            </a:pPr>
            <a:r>
              <a:rPr lang="en-GB" dirty="0" smtClean="0"/>
              <a:t>In understanding the role of the private sector in financing sustainable development, it is important to recognize that the private sector includes a wide range of diverse actors, from households to multinational corporations and from direct investors to financial intermediaries, such as banks and pension funds. Private resources have historically been a key driver of domestic growth and job creation. </a:t>
            </a:r>
            <a:endParaRPr lang="en-GB" dirty="0" smtClean="0"/>
          </a:p>
          <a:p>
            <a:pPr marL="514350" indent="-514350">
              <a:buFont typeface="Wingdings" pitchFamily="2" charset="2"/>
              <a:buAutoNum type="arabicParenBoth" startAt="87"/>
            </a:pPr>
            <a:r>
              <a:rPr lang="en-GB" dirty="0" smtClean="0"/>
              <a:t>...</a:t>
            </a:r>
            <a:endParaRPr lang="nl-NL" dirty="0" smtClean="0"/>
          </a:p>
          <a:p>
            <a:pPr marL="514350" indent="-514350">
              <a:buAutoNum type="arabicParenBoth" startAt="32"/>
            </a:pPr>
            <a:endParaRPr lang="en-US"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 International public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54</a:t>
            </a:fld>
            <a:endParaRPr lang="en-US"/>
          </a:p>
        </p:txBody>
      </p:sp>
      <p:sp>
        <p:nvSpPr>
          <p:cNvPr id="3" name="Tijdelijke aanduiding voor inhoud 2"/>
          <p:cNvSpPr>
            <a:spLocks noGrp="1"/>
          </p:cNvSpPr>
          <p:nvPr>
            <p:ph sz="quarter" idx="1"/>
          </p:nvPr>
        </p:nvSpPr>
        <p:spPr/>
        <p:txBody>
          <a:bodyPr>
            <a:normAutofit/>
          </a:bodyPr>
          <a:lstStyle/>
          <a:p>
            <a:pPr>
              <a:buNone/>
            </a:pPr>
            <a:endParaRPr lang="en-US"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D. International private financing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55</a:t>
            </a:fld>
            <a:endParaRPr lang="en-US"/>
          </a:p>
        </p:txBody>
      </p:sp>
      <p:sp>
        <p:nvSpPr>
          <p:cNvPr id="3" name="Tijdelijke aanduiding voor inhoud 2"/>
          <p:cNvSpPr>
            <a:spLocks noGrp="1"/>
          </p:cNvSpPr>
          <p:nvPr>
            <p:ph sz="quarter" idx="1"/>
          </p:nvPr>
        </p:nvSpPr>
        <p:spPr/>
        <p:txBody>
          <a:bodyPr>
            <a:normAutofit/>
          </a:bodyPr>
          <a:lstStyle/>
          <a:p>
            <a:pPr>
              <a:buNone/>
            </a:pPr>
            <a:endParaRPr lang="en-US" dirty="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E. Blended finance</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56</a:t>
            </a:fld>
            <a:endParaRPr lang="en-US"/>
          </a:p>
        </p:txBody>
      </p:sp>
      <p:sp>
        <p:nvSpPr>
          <p:cNvPr id="3" name="Tijdelijke aanduiding voor inhoud 2"/>
          <p:cNvSpPr>
            <a:spLocks noGrp="1"/>
          </p:cNvSpPr>
          <p:nvPr>
            <p:ph sz="quarter" idx="1"/>
          </p:nvPr>
        </p:nvSpPr>
        <p:spPr/>
        <p:txBody>
          <a:bodyPr>
            <a:normAutofit/>
          </a:bodyPr>
          <a:lstStyle/>
          <a:p>
            <a:pPr>
              <a:buNone/>
            </a:pPr>
            <a:endParaRPr lang="en-US"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en-US" b="1" dirty="0" smtClean="0"/>
              <a:t>VII. Global governance for financing sustainable development</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57</a:t>
            </a:fld>
            <a:endParaRPr lang="en-US"/>
          </a:p>
        </p:txBody>
      </p:sp>
      <p:sp>
        <p:nvSpPr>
          <p:cNvPr id="3" name="Tijdelijke aanduiding voor inhoud 2"/>
          <p:cNvSpPr>
            <a:spLocks noGrp="1"/>
          </p:cNvSpPr>
          <p:nvPr>
            <p:ph sz="quarter" idx="1"/>
          </p:nvPr>
        </p:nvSpPr>
        <p:spPr/>
        <p:txBody>
          <a:bodyPr>
            <a:normAutofit/>
          </a:bodyPr>
          <a:lstStyle/>
          <a:p>
            <a:pPr>
              <a:buNone/>
            </a:pPr>
            <a:endParaRPr lang="en-US" dirty="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smtClean="0"/>
              <a:t>VIII. Concluding remarks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58</a:t>
            </a:fld>
            <a:endParaRPr lang="en-US"/>
          </a:p>
        </p:txBody>
      </p:sp>
      <p:sp>
        <p:nvSpPr>
          <p:cNvPr id="3" name="Tijdelijke aanduiding voor inhoud 2"/>
          <p:cNvSpPr>
            <a:spLocks noGrp="1"/>
          </p:cNvSpPr>
          <p:nvPr>
            <p:ph sz="quarter" idx="1"/>
          </p:nvPr>
        </p:nvSpPr>
        <p:spPr/>
        <p:txBody>
          <a:bodyPr>
            <a:normAutofit/>
          </a:bodyPr>
          <a:lstStyle/>
          <a:p>
            <a:pPr>
              <a:buNone/>
            </a:pPr>
            <a:endParaRPr lang="en-US" b="1" dirty="0"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59</a:t>
            </a:fld>
            <a:endParaRPr lang="en-US"/>
          </a:p>
        </p:txBody>
      </p:sp>
      <p:sp>
        <p:nvSpPr>
          <p:cNvPr id="3" name="Tijdelijke aanduiding voor inhoud 2"/>
          <p:cNvSpPr>
            <a:spLocks noGrp="1"/>
          </p:cNvSpPr>
          <p:nvPr>
            <p:ph sz="quarter" idx="1"/>
          </p:nvPr>
        </p:nvSpPr>
        <p:spPr/>
        <p:txBody>
          <a:bodyPr>
            <a:normAutofit fontScale="55000" lnSpcReduction="20000"/>
          </a:bodyPr>
          <a:lstStyle/>
          <a:p>
            <a:pPr>
              <a:buNone/>
            </a:pPr>
            <a:r>
              <a:rPr lang="en-US" dirty="0" smtClean="0"/>
              <a:t>I. Procedural Introduction to the Report on the work of the ICESDF</a:t>
            </a:r>
          </a:p>
          <a:p>
            <a:pPr>
              <a:buNone/>
            </a:pPr>
            <a:r>
              <a:rPr lang="en-US" dirty="0" smtClean="0"/>
              <a:t>II. Organizational matters    III. Introduction   </a:t>
            </a:r>
          </a:p>
          <a:p>
            <a:pPr>
              <a:buNone/>
            </a:pPr>
            <a:r>
              <a:rPr lang="en-US" b="1" dirty="0" smtClean="0"/>
              <a:t>IV. The global context</a:t>
            </a:r>
          </a:p>
          <a:p>
            <a:pPr>
              <a:buNone/>
            </a:pPr>
            <a:r>
              <a:rPr lang="en-US" dirty="0" smtClean="0"/>
              <a:t>	A. A changing global context</a:t>
            </a:r>
          </a:p>
          <a:p>
            <a:pPr>
              <a:buNone/>
            </a:pPr>
            <a:r>
              <a:rPr lang="en-US" dirty="0" smtClean="0"/>
              <a:t>	B. The scope of financing needs</a:t>
            </a:r>
          </a:p>
          <a:p>
            <a:pPr>
              <a:buNone/>
            </a:pPr>
            <a:r>
              <a:rPr lang="en-US" dirty="0" smtClean="0"/>
              <a:t>	C. Emerging patterns of resource flows	</a:t>
            </a:r>
          </a:p>
          <a:p>
            <a:pPr>
              <a:buNone/>
            </a:pPr>
            <a:r>
              <a:rPr lang="en-US" b="1" dirty="0" smtClean="0"/>
              <a:t>V. Strategic approach</a:t>
            </a:r>
          </a:p>
          <a:p>
            <a:pPr>
              <a:buNone/>
            </a:pPr>
            <a:r>
              <a:rPr lang="en-US" b="1" dirty="0" smtClean="0"/>
              <a:t>VI. Options for an integrated sustainable development financing strategy</a:t>
            </a:r>
          </a:p>
          <a:p>
            <a:pPr>
              <a:buNone/>
            </a:pPr>
            <a:r>
              <a:rPr lang="en-US" dirty="0" smtClean="0"/>
              <a:t>	A. Domestic public financing</a:t>
            </a:r>
          </a:p>
          <a:p>
            <a:pPr>
              <a:buNone/>
            </a:pPr>
            <a:r>
              <a:rPr lang="en-US" dirty="0" smtClean="0"/>
              <a:t>	B. Domestic private financing</a:t>
            </a:r>
          </a:p>
          <a:p>
            <a:pPr>
              <a:buNone/>
            </a:pPr>
            <a:r>
              <a:rPr lang="en-US" dirty="0" smtClean="0"/>
              <a:t>	C. International public financing</a:t>
            </a:r>
          </a:p>
          <a:p>
            <a:pPr>
              <a:buNone/>
            </a:pPr>
            <a:r>
              <a:rPr lang="en-US" dirty="0" smtClean="0"/>
              <a:t>	D. International private financing</a:t>
            </a:r>
          </a:p>
          <a:p>
            <a:pPr>
              <a:buNone/>
            </a:pPr>
            <a:r>
              <a:rPr lang="en-US" dirty="0" smtClean="0"/>
              <a:t>	E. Blended finance</a:t>
            </a:r>
          </a:p>
          <a:p>
            <a:pPr>
              <a:buNone/>
            </a:pPr>
            <a:r>
              <a:rPr lang="en-US" b="1" dirty="0" smtClean="0"/>
              <a:t>VII. Global governance for financing sustainable development</a:t>
            </a:r>
          </a:p>
          <a:p>
            <a:pPr>
              <a:buNone/>
            </a:pPr>
            <a:r>
              <a:rPr lang="en-US" dirty="0" smtClean="0"/>
              <a:t>VIII. Concluding remarks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smtClean="0"/>
              <a:t>B. Opening</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6</a:t>
            </a:fld>
            <a:endParaRPr lang="en-US"/>
          </a:p>
        </p:txBody>
      </p:sp>
      <p:sp>
        <p:nvSpPr>
          <p:cNvPr id="3" name="Tijdelijke aanduiding voor inhoud 2"/>
          <p:cNvSpPr>
            <a:spLocks noGrp="1"/>
          </p:cNvSpPr>
          <p:nvPr>
            <p:ph sz="quarter" idx="1"/>
          </p:nvPr>
        </p:nvSpPr>
        <p:spPr/>
        <p:txBody>
          <a:bodyPr>
            <a:normAutofit/>
          </a:bodyPr>
          <a:lstStyle/>
          <a:p>
            <a:pPr marL="514350" indent="-514350">
              <a:buAutoNum type="arabicParenBoth" startAt="5"/>
            </a:pPr>
            <a:r>
              <a:rPr lang="en-GB" dirty="0" smtClean="0"/>
              <a:t>On 28 August 2013, the Acting President of the sixty-seventh session of the General Assembly (Peru) opened the session and made a statement. A statement was also made by the Assistant Secretary-General for Economic Development on behalf of the Under-Secretary-General for Economic and Social Affairs. </a:t>
            </a:r>
          </a:p>
          <a:p>
            <a:pPr marL="514350" indent="-514350">
              <a:buAutoNum type="arabicParenBoth" startAt="5"/>
            </a:pPr>
            <a:endParaRPr lang="nl-NL" dirty="0" smtClean="0"/>
          </a:p>
          <a:p>
            <a:pPr>
              <a:buNone/>
            </a:pPr>
            <a:endParaRPr lang="en-US" dirty="0" smtClean="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60</a:t>
            </a:fld>
            <a:endParaRPr lang="en-US"/>
          </a:p>
        </p:txBody>
      </p:sp>
      <p:sp>
        <p:nvSpPr>
          <p:cNvPr id="3" name="Tijdelijke aanduiding voor inhoud 2"/>
          <p:cNvSpPr>
            <a:spLocks noGrp="1"/>
          </p:cNvSpPr>
          <p:nvPr>
            <p:ph sz="quarter" idx="1"/>
          </p:nvPr>
        </p:nvSpPr>
        <p:spPr/>
        <p:txBody>
          <a:bodyPr>
            <a:normAutofit fontScale="55000" lnSpcReduction="20000"/>
          </a:bodyPr>
          <a:lstStyle/>
          <a:p>
            <a:pPr>
              <a:buNone/>
            </a:pPr>
            <a:r>
              <a:rPr lang="en-US" dirty="0" smtClean="0"/>
              <a:t>I. Procedural Introduction to the Report on the work of the ICESDF</a:t>
            </a:r>
          </a:p>
          <a:p>
            <a:pPr>
              <a:buNone/>
            </a:pPr>
            <a:r>
              <a:rPr lang="en-US" dirty="0" smtClean="0"/>
              <a:t>II. Organizational matters    III. Introduction   </a:t>
            </a:r>
          </a:p>
          <a:p>
            <a:pPr>
              <a:buNone/>
            </a:pPr>
            <a:r>
              <a:rPr lang="en-US" b="1" dirty="0" smtClean="0"/>
              <a:t>IV. The global context</a:t>
            </a:r>
          </a:p>
          <a:p>
            <a:pPr>
              <a:buNone/>
            </a:pPr>
            <a:r>
              <a:rPr lang="en-US" dirty="0" smtClean="0"/>
              <a:t>	A. A changing global context</a:t>
            </a:r>
          </a:p>
          <a:p>
            <a:pPr>
              <a:buNone/>
            </a:pPr>
            <a:r>
              <a:rPr lang="en-US" dirty="0" smtClean="0"/>
              <a:t>	B. The scope of financing needs</a:t>
            </a:r>
          </a:p>
          <a:p>
            <a:pPr>
              <a:buNone/>
            </a:pPr>
            <a:r>
              <a:rPr lang="en-US" dirty="0" smtClean="0"/>
              <a:t>	C. Emerging patterns of resource flows	</a:t>
            </a:r>
          </a:p>
          <a:p>
            <a:pPr>
              <a:buNone/>
            </a:pPr>
            <a:r>
              <a:rPr lang="en-US" b="1" dirty="0" smtClean="0"/>
              <a:t>V. Strategic approach</a:t>
            </a:r>
          </a:p>
          <a:p>
            <a:pPr>
              <a:buNone/>
            </a:pPr>
            <a:r>
              <a:rPr lang="en-US" b="1" dirty="0" smtClean="0"/>
              <a:t>VI. Options for an integrated sustainable development financing strategy</a:t>
            </a:r>
          </a:p>
          <a:p>
            <a:pPr>
              <a:buNone/>
            </a:pPr>
            <a:r>
              <a:rPr lang="en-US" dirty="0" smtClean="0"/>
              <a:t>	A. Domestic public financing</a:t>
            </a:r>
          </a:p>
          <a:p>
            <a:pPr>
              <a:buNone/>
            </a:pPr>
            <a:r>
              <a:rPr lang="en-US" dirty="0" smtClean="0"/>
              <a:t>	B. Domestic private financing</a:t>
            </a:r>
          </a:p>
          <a:p>
            <a:pPr>
              <a:buNone/>
            </a:pPr>
            <a:r>
              <a:rPr lang="en-US" dirty="0" smtClean="0"/>
              <a:t>	C. International public financing</a:t>
            </a:r>
          </a:p>
          <a:p>
            <a:pPr>
              <a:buNone/>
            </a:pPr>
            <a:r>
              <a:rPr lang="en-US" dirty="0" smtClean="0"/>
              <a:t>	D. International private financing</a:t>
            </a:r>
          </a:p>
          <a:p>
            <a:pPr>
              <a:buNone/>
            </a:pPr>
            <a:r>
              <a:rPr lang="en-US" dirty="0" smtClean="0"/>
              <a:t>	E. Blended finance</a:t>
            </a:r>
          </a:p>
          <a:p>
            <a:pPr>
              <a:buNone/>
            </a:pPr>
            <a:r>
              <a:rPr lang="en-US" b="1" dirty="0" smtClean="0"/>
              <a:t>VII. Global governance for financing sustainable development</a:t>
            </a:r>
          </a:p>
          <a:p>
            <a:pPr>
              <a:buNone/>
            </a:pPr>
            <a:r>
              <a:rPr lang="en-US" dirty="0" smtClean="0"/>
              <a:t>VIII. Concluding remarks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274638"/>
            <a:ext cx="8363272" cy="1143000"/>
          </a:xfrm>
        </p:spPr>
        <p:txBody>
          <a:bodyPr>
            <a:normAutofit fontScale="90000"/>
          </a:bodyPr>
          <a:lstStyle/>
          <a:p>
            <a:r>
              <a:rPr lang="en-GB" dirty="0" smtClean="0"/>
              <a:t/>
            </a:r>
            <a:br>
              <a:rPr lang="en-GB" dirty="0" smtClean="0"/>
            </a:br>
            <a:r>
              <a:rPr lang="en-GB" sz="2700" dirty="0" smtClean="0"/>
              <a:t>sustainable </a:t>
            </a:r>
            <a:r>
              <a:rPr lang="en-GB" sz="2700" dirty="0"/>
              <a:t>development Finance</a:t>
            </a:r>
            <a:r>
              <a:rPr lang="nl-NL" dirty="0"/>
              <a:t/>
            </a:r>
            <a:br>
              <a:rPr lang="nl-NL" dirty="0"/>
            </a:br>
            <a:endParaRPr lang="en-US" dirty="0"/>
          </a:p>
        </p:txBody>
      </p:sp>
      <p:sp>
        <p:nvSpPr>
          <p:cNvPr id="4" name="Tijdelijke aanduiding voor datum 3"/>
          <p:cNvSpPr>
            <a:spLocks noGrp="1"/>
          </p:cNvSpPr>
          <p:nvPr>
            <p:ph type="dt" sz="half" idx="10"/>
          </p:nvPr>
        </p:nvSpPr>
        <p:spPr/>
        <p:txBody>
          <a:bodyPr/>
          <a:lstStyle/>
          <a:p>
            <a:r>
              <a:rPr lang="nl-NL" smtClean="0"/>
              <a:t>WSF 2014-08-08</a:t>
            </a:r>
            <a:endParaRPr lang="en-US"/>
          </a:p>
        </p:txBody>
      </p:sp>
      <p:sp>
        <p:nvSpPr>
          <p:cNvPr id="6" name="Tijdelijke aanduiding voor voettekst 5"/>
          <p:cNvSpPr>
            <a:spLocks noGrp="1"/>
          </p:cNvSpPr>
          <p:nvPr>
            <p:ph type="ftr" sz="quarter" idx="11"/>
          </p:nvPr>
        </p:nvSpPr>
        <p:spPr/>
        <p:txBody>
          <a:bodyPr/>
          <a:lstStyle/>
          <a:p>
            <a:r>
              <a:rPr lang="en-US" smtClean="0"/>
              <a:t>UN ICE SDF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61</a:t>
            </a:fld>
            <a:endParaRPr lang="en-US"/>
          </a:p>
        </p:txBody>
      </p:sp>
      <p:sp>
        <p:nvSpPr>
          <p:cNvPr id="3" name="Tijdelijke aanduiding voor inhoud 2"/>
          <p:cNvSpPr>
            <a:spLocks noGrp="1"/>
          </p:cNvSpPr>
          <p:nvPr>
            <p:ph sz="quarter" idx="1"/>
          </p:nvPr>
        </p:nvSpPr>
        <p:spPr/>
        <p:txBody>
          <a:bodyPr>
            <a:normAutofit/>
          </a:bodyPr>
          <a:lstStyle/>
          <a:p>
            <a:pPr>
              <a:buNone/>
            </a:pPr>
            <a:r>
              <a:rPr lang="nl-NL" dirty="0" smtClean="0"/>
              <a:t>…</a:t>
            </a:r>
            <a:endParaRPr lang="nl-NL" dirty="0"/>
          </a:p>
          <a:p>
            <a:pPr>
              <a:buNone/>
            </a:pP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4" name="Tijdelijke aanduiding voor datum 3"/>
          <p:cNvSpPr>
            <a:spLocks noGrp="1"/>
          </p:cNvSpPr>
          <p:nvPr>
            <p:ph type="dt" sz="half" idx="10"/>
          </p:nvPr>
        </p:nvSpPr>
        <p:spPr/>
        <p:txBody>
          <a:bodyPr/>
          <a:lstStyle/>
          <a:p>
            <a:r>
              <a:rPr lang="nl-NL" smtClean="0"/>
              <a:t>WSF 2014-08-08</a:t>
            </a:r>
            <a:endParaRPr lang="en-US"/>
          </a:p>
        </p:txBody>
      </p:sp>
      <p:sp>
        <p:nvSpPr>
          <p:cNvPr id="6" name="Tijdelijke aanduiding voor voettekst 5"/>
          <p:cNvSpPr>
            <a:spLocks noGrp="1"/>
          </p:cNvSpPr>
          <p:nvPr>
            <p:ph type="ftr" sz="quarter" idx="11"/>
          </p:nvPr>
        </p:nvSpPr>
        <p:spPr/>
        <p:txBody>
          <a:bodyPr/>
          <a:lstStyle/>
          <a:p>
            <a:r>
              <a:rPr lang="en-US" smtClean="0"/>
              <a:t>UN ICE SDF proposal</a:t>
            </a:r>
            <a:endParaRPr lang="en-US"/>
          </a:p>
        </p:txBody>
      </p:sp>
      <p:sp>
        <p:nvSpPr>
          <p:cNvPr id="5" name="Tijdelijke aanduiding voor dianummer 4"/>
          <p:cNvSpPr>
            <a:spLocks noGrp="1"/>
          </p:cNvSpPr>
          <p:nvPr>
            <p:ph type="sldNum" sz="quarter" idx="12"/>
          </p:nvPr>
        </p:nvSpPr>
        <p:spPr/>
        <p:txBody>
          <a:bodyPr>
            <a:normAutofit fontScale="85000" lnSpcReduction="20000"/>
          </a:bodyPr>
          <a:lstStyle/>
          <a:p>
            <a:fld id="{F11C2DC5-BDB5-4140-A282-B4165E249E67}" type="slidenum">
              <a:rPr lang="en-US" smtClean="0"/>
              <a:pPr/>
              <a:t>62</a:t>
            </a:fld>
            <a:endParaRPr lang="en-US"/>
          </a:p>
        </p:txBody>
      </p:sp>
      <p:sp>
        <p:nvSpPr>
          <p:cNvPr id="3" name="Tijdelijke aanduiding voor inhoud 2"/>
          <p:cNvSpPr>
            <a:spLocks noGrp="1"/>
          </p:cNvSpPr>
          <p:nvPr>
            <p:ph sz="quarter" idx="1"/>
          </p:nvPr>
        </p:nvSpPr>
        <p:spPr/>
        <p:txBody>
          <a:bodyPr/>
          <a:lstStyle/>
          <a:p>
            <a:pPr algn="ctr">
              <a:buNone/>
            </a:pPr>
            <a:endParaRPr lang="en-US" dirty="0" smtClean="0"/>
          </a:p>
          <a:p>
            <a:pPr algn="ctr">
              <a:buNone/>
            </a:pPr>
            <a:r>
              <a:rPr lang="en-US" sz="4000" b="1" dirty="0" smtClean="0">
                <a:solidFill>
                  <a:schemeClr val="accent1">
                    <a:lumMod val="75000"/>
                  </a:schemeClr>
                </a:solidFill>
                <a:hlinkClick r:id="rId2"/>
              </a:rPr>
              <a:t>worldsustainabilityfund.nl</a:t>
            </a:r>
            <a:endParaRPr lang="en-US" sz="4000" b="1" dirty="0" smtClean="0">
              <a:solidFill>
                <a:schemeClr val="accent1">
                  <a:lumMod val="75000"/>
                </a:schemeClr>
              </a:solidFill>
            </a:endParaRPr>
          </a:p>
          <a:p>
            <a:pPr algn="ctr">
              <a:buNone/>
            </a:pPr>
            <a:endParaRPr lang="it-IT" dirty="0" smtClean="0"/>
          </a:p>
          <a:p>
            <a:pPr algn="ctr">
              <a:buNone/>
            </a:pPr>
            <a:r>
              <a:rPr lang="it-IT" dirty="0" smtClean="0"/>
              <a:t>Contact</a:t>
            </a:r>
            <a:br>
              <a:rPr lang="it-IT" dirty="0" smtClean="0"/>
            </a:br>
            <a:r>
              <a:rPr lang="it-IT" dirty="0" smtClean="0">
                <a:hlinkClick r:id="rId3"/>
              </a:rPr>
              <a:t>emile@worldsustainabilityfund.nl</a:t>
            </a:r>
            <a:r>
              <a:rPr lang="it-IT" dirty="0" smtClean="0"/>
              <a:t/>
            </a:r>
            <a:br>
              <a:rPr lang="it-IT" dirty="0" smtClean="0"/>
            </a:br>
            <a:r>
              <a:rPr lang="it-IT" dirty="0" smtClean="0"/>
              <a:t>Skype: sbfemile</a:t>
            </a:r>
          </a:p>
          <a:p>
            <a:pPr algn="ctr">
              <a:buNone/>
            </a:pPr>
            <a:r>
              <a:rPr lang="it-IT" dirty="0" smtClean="0"/>
              <a:t>Tel: +31 6 1925 2628</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smtClean="0"/>
              <a:t>C. Election of officers</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7</a:t>
            </a:fld>
            <a:endParaRPr lang="en-US"/>
          </a:p>
        </p:txBody>
      </p:sp>
      <p:sp>
        <p:nvSpPr>
          <p:cNvPr id="3" name="Tijdelijke aanduiding voor inhoud 2"/>
          <p:cNvSpPr>
            <a:spLocks noGrp="1"/>
          </p:cNvSpPr>
          <p:nvPr>
            <p:ph sz="quarter" idx="1"/>
          </p:nvPr>
        </p:nvSpPr>
        <p:spPr/>
        <p:txBody>
          <a:bodyPr>
            <a:normAutofit/>
          </a:bodyPr>
          <a:lstStyle/>
          <a:p>
            <a:pPr marL="514350" indent="-514350">
              <a:buAutoNum type="arabicParenBoth" startAt="6"/>
            </a:pPr>
            <a:r>
              <a:rPr lang="en-GB" dirty="0" smtClean="0"/>
              <a:t>At its first meeting of the first session on 28 August 2013, the Committee elected </a:t>
            </a:r>
            <a:r>
              <a:rPr lang="en-GB" dirty="0" err="1" smtClean="0"/>
              <a:t>Pertti</a:t>
            </a:r>
            <a:r>
              <a:rPr lang="en-GB" dirty="0" smtClean="0"/>
              <a:t> </a:t>
            </a:r>
            <a:r>
              <a:rPr lang="en-GB" dirty="0" err="1" smtClean="0"/>
              <a:t>Majanen</a:t>
            </a:r>
            <a:r>
              <a:rPr lang="en-GB" dirty="0" smtClean="0"/>
              <a:t> (Finland) and Mansur </a:t>
            </a:r>
            <a:r>
              <a:rPr lang="en-GB" dirty="0" err="1" smtClean="0"/>
              <a:t>Muhtar</a:t>
            </a:r>
            <a:r>
              <a:rPr lang="en-GB" dirty="0" smtClean="0"/>
              <a:t> (Nigeria) as its Co- Chairs by acclamation. </a:t>
            </a:r>
            <a:endParaRPr lang="en-US" dirty="0" smtClean="0"/>
          </a:p>
          <a:p>
            <a:pPr marL="514350" indent="-514350">
              <a:buAutoNum type="arabicParenBoth" startAt="6"/>
            </a:pPr>
            <a:endParaRPr lang="nl-NL"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smtClean="0"/>
              <a:t>D. Agenda</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8</a:t>
            </a:fld>
            <a:endParaRPr lang="en-US"/>
          </a:p>
        </p:txBody>
      </p:sp>
      <p:sp>
        <p:nvSpPr>
          <p:cNvPr id="3" name="Tijdelijke aanduiding voor inhoud 2"/>
          <p:cNvSpPr>
            <a:spLocks noGrp="1"/>
          </p:cNvSpPr>
          <p:nvPr>
            <p:ph sz="quarter" idx="1"/>
          </p:nvPr>
        </p:nvSpPr>
        <p:spPr/>
        <p:txBody>
          <a:bodyPr>
            <a:normAutofit fontScale="85000" lnSpcReduction="20000"/>
          </a:bodyPr>
          <a:lstStyle/>
          <a:p>
            <a:pPr marL="514350" indent="-514350">
              <a:buAutoNum type="arabicParenBoth" startAt="7"/>
            </a:pPr>
            <a:r>
              <a:rPr lang="en-GB" sz="3100" dirty="0" smtClean="0"/>
              <a:t>At the same meeting, the Committee adopted the provisional agenda (A/AC.282/2013/1), which read:</a:t>
            </a:r>
          </a:p>
          <a:p>
            <a:pPr marL="514350" indent="-514350">
              <a:buNone/>
            </a:pPr>
            <a:r>
              <a:rPr lang="en-GB" dirty="0" smtClean="0"/>
              <a:t> </a:t>
            </a:r>
            <a:endParaRPr lang="nl-NL" dirty="0" smtClean="0"/>
          </a:p>
          <a:p>
            <a:pPr lvl="1">
              <a:buNone/>
            </a:pPr>
            <a:r>
              <a:rPr lang="en-GB" dirty="0" smtClean="0"/>
              <a:t>1. Election of officers. </a:t>
            </a:r>
            <a:endParaRPr lang="nl-NL" dirty="0" smtClean="0"/>
          </a:p>
          <a:p>
            <a:pPr lvl="1">
              <a:buNone/>
            </a:pPr>
            <a:r>
              <a:rPr lang="en-GB" dirty="0" smtClean="0"/>
              <a:t>2. Adoption of the agenda and other organizational matters. </a:t>
            </a:r>
            <a:endParaRPr lang="nl-NL" dirty="0" smtClean="0"/>
          </a:p>
          <a:p>
            <a:pPr lvl="1">
              <a:buNone/>
            </a:pPr>
            <a:r>
              <a:rPr lang="en-GB" dirty="0" smtClean="0"/>
              <a:t>3. Follow-up to the outcome of the United Nations Conference on Sustainable Development, relating to the reparation of a report proposing options on an effective sustainable development financing strategy to facilitate the mobilization of resources and their effective use in achieving sustainable development objectives. </a:t>
            </a:r>
            <a:endParaRPr lang="nl-NL" dirty="0" smtClean="0"/>
          </a:p>
          <a:p>
            <a:pPr lvl="1">
              <a:buNone/>
            </a:pPr>
            <a:r>
              <a:rPr lang="en-GB" dirty="0" smtClean="0"/>
              <a:t>4. Other matters. </a:t>
            </a:r>
            <a:endParaRPr lang="nl-NL" dirty="0" smtClean="0"/>
          </a:p>
          <a:p>
            <a:pPr lvl="1">
              <a:buNone/>
            </a:pPr>
            <a:r>
              <a:rPr lang="en-GB" dirty="0" smtClean="0"/>
              <a:t>5. Adoption of the report. </a:t>
            </a:r>
            <a:endParaRPr lang="nl-NL" dirty="0" smtClean="0"/>
          </a:p>
          <a:p>
            <a:pPr>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dirty="0" smtClean="0"/>
              <a:t>E. Modalities of work</a:t>
            </a:r>
            <a:endParaRPr lang="en-US" dirty="0"/>
          </a:p>
        </p:txBody>
      </p:sp>
      <p:sp>
        <p:nvSpPr>
          <p:cNvPr id="5" name="Tijdelijke aanduiding voor datum 4"/>
          <p:cNvSpPr>
            <a:spLocks noGrp="1"/>
          </p:cNvSpPr>
          <p:nvPr>
            <p:ph type="dt" sz="half" idx="10"/>
          </p:nvPr>
        </p:nvSpPr>
        <p:spPr/>
        <p:txBody>
          <a:bodyPr/>
          <a:lstStyle/>
          <a:p>
            <a:r>
              <a:rPr lang="nl-NL" smtClean="0"/>
              <a:t>WSF 2014-08-08</a:t>
            </a:r>
            <a:endParaRPr lang="en-US" dirty="0"/>
          </a:p>
        </p:txBody>
      </p:sp>
      <p:sp>
        <p:nvSpPr>
          <p:cNvPr id="7" name="Tijdelijke aanduiding voor voettekst 6"/>
          <p:cNvSpPr>
            <a:spLocks noGrp="1"/>
          </p:cNvSpPr>
          <p:nvPr>
            <p:ph type="ftr" sz="quarter" idx="11"/>
          </p:nvPr>
        </p:nvSpPr>
        <p:spPr/>
        <p:txBody>
          <a:bodyPr/>
          <a:lstStyle/>
          <a:p>
            <a:r>
              <a:rPr lang="en-US" dirty="0" smtClean="0"/>
              <a:t>UN ICE SDF proposal</a:t>
            </a:r>
            <a:endParaRPr lang="en-US" dirty="0"/>
          </a:p>
        </p:txBody>
      </p:sp>
      <p:sp>
        <p:nvSpPr>
          <p:cNvPr id="6" name="Tijdelijke aanduiding voor dianummer 5"/>
          <p:cNvSpPr>
            <a:spLocks noGrp="1"/>
          </p:cNvSpPr>
          <p:nvPr>
            <p:ph type="sldNum" sz="quarter" idx="12"/>
          </p:nvPr>
        </p:nvSpPr>
        <p:spPr/>
        <p:txBody>
          <a:bodyPr>
            <a:normAutofit fontScale="85000" lnSpcReduction="20000"/>
          </a:bodyPr>
          <a:lstStyle/>
          <a:p>
            <a:fld id="{F11C2DC5-BDB5-4140-A282-B4165E249E67}" type="slidenum">
              <a:rPr lang="en-US" smtClean="0"/>
              <a:pPr/>
              <a:t>9</a:t>
            </a:fld>
            <a:endParaRPr lang="en-US"/>
          </a:p>
        </p:txBody>
      </p:sp>
      <p:sp>
        <p:nvSpPr>
          <p:cNvPr id="3" name="Tijdelijke aanduiding voor inhoud 2"/>
          <p:cNvSpPr>
            <a:spLocks noGrp="1"/>
          </p:cNvSpPr>
          <p:nvPr>
            <p:ph sz="quarter" idx="1"/>
          </p:nvPr>
        </p:nvSpPr>
        <p:spPr>
          <a:xfrm>
            <a:off x="612648" y="1600200"/>
            <a:ext cx="8153400" cy="4925144"/>
          </a:xfrm>
        </p:spPr>
        <p:txBody>
          <a:bodyPr>
            <a:normAutofit fontScale="70000" lnSpcReduction="20000"/>
          </a:bodyPr>
          <a:lstStyle/>
          <a:p>
            <a:pPr marL="514350" indent="-514350">
              <a:buAutoNum type="arabicParenBoth" startAt="8"/>
            </a:pPr>
            <a:r>
              <a:rPr lang="en-GB" sz="3800" dirty="0" smtClean="0"/>
              <a:t>At the same meeting, the Committee adopted its modalities of work.</a:t>
            </a:r>
          </a:p>
          <a:p>
            <a:pPr marL="514350" indent="-514350">
              <a:buAutoNum type="arabicParenBoth" startAt="9"/>
            </a:pPr>
            <a:r>
              <a:rPr lang="en-GB" sz="3800" dirty="0" smtClean="0"/>
              <a:t>At the 3rd meeting of its first session, on 29 August 2013, the Committee agreed to organize its work into three clusters of topics, as follows: </a:t>
            </a:r>
            <a:endParaRPr lang="nl-NL" sz="2600" dirty="0" smtClean="0"/>
          </a:p>
          <a:p>
            <a:pPr marL="834390" lvl="1" indent="-514350">
              <a:buAutoNum type="arabicPeriod"/>
            </a:pPr>
            <a:r>
              <a:rPr lang="en-GB" sz="2900" dirty="0" smtClean="0"/>
              <a:t>Assessing financing needs, mapping of current flows and emerging trends, and the impact of domestic and international environments </a:t>
            </a:r>
            <a:endParaRPr lang="nl-NL" sz="2900" dirty="0" smtClean="0"/>
          </a:p>
          <a:p>
            <a:pPr marL="834390" lvl="1" indent="-514350">
              <a:buAutoNum type="arabicPeriod"/>
            </a:pPr>
            <a:r>
              <a:rPr lang="en-GB" sz="2900" dirty="0" smtClean="0"/>
              <a:t>Mobilization of resources and their effective use: </a:t>
            </a:r>
            <a:endParaRPr lang="nl-NL" sz="2900" dirty="0" smtClean="0"/>
          </a:p>
          <a:p>
            <a:pPr lvl="3">
              <a:buNone/>
            </a:pPr>
            <a:r>
              <a:rPr lang="en-GB" sz="2300" dirty="0" smtClean="0"/>
              <a:t>a) Domestic resources (public and private): increasing effectiveness and mobilizing </a:t>
            </a:r>
            <a:endParaRPr lang="nl-NL" sz="2300" dirty="0" smtClean="0"/>
          </a:p>
          <a:p>
            <a:pPr lvl="3">
              <a:buNone/>
            </a:pPr>
            <a:r>
              <a:rPr lang="en-GB" sz="2300" dirty="0" smtClean="0"/>
              <a:t>    additional resources </a:t>
            </a:r>
            <a:endParaRPr lang="nl-NL" sz="2300" dirty="0" smtClean="0"/>
          </a:p>
          <a:p>
            <a:pPr lvl="3">
              <a:buNone/>
            </a:pPr>
            <a:r>
              <a:rPr lang="en-GB" sz="2300" dirty="0" smtClean="0"/>
              <a:t>b) External resources (public and private): increasing effectiveness and mobilizing </a:t>
            </a:r>
            <a:endParaRPr lang="nl-NL" sz="2300" dirty="0" smtClean="0"/>
          </a:p>
          <a:p>
            <a:pPr lvl="3">
              <a:buNone/>
            </a:pPr>
            <a:r>
              <a:rPr lang="en-GB" sz="2300" dirty="0" smtClean="0"/>
              <a:t>     additional resources </a:t>
            </a:r>
            <a:endParaRPr lang="nl-NL" sz="2300" dirty="0" smtClean="0"/>
          </a:p>
          <a:p>
            <a:pPr lvl="3">
              <a:buNone/>
            </a:pPr>
            <a:r>
              <a:rPr lang="en-GB" sz="2300" dirty="0" smtClean="0"/>
              <a:t>c) Blended finance (domestic and international) and new initiatives </a:t>
            </a:r>
            <a:endParaRPr lang="nl-NL" sz="2300" dirty="0" smtClean="0"/>
          </a:p>
          <a:p>
            <a:pPr marL="834390" lvl="1" indent="-514350">
              <a:buAutoNum type="arabicPeriod"/>
            </a:pPr>
            <a:r>
              <a:rPr lang="en-GB" sz="2900" dirty="0" smtClean="0"/>
              <a:t>Institutional arrangements, policy coherence, synergies and governance issues </a:t>
            </a:r>
            <a:endParaRPr lang="nl-NL" sz="2900" dirty="0" smtClean="0"/>
          </a:p>
          <a:p>
            <a:pPr marL="514350" indent="-514350">
              <a:buAutoNum type="arabicPeriod" startAt="3"/>
            </a:pPr>
            <a:endParaRPr lang="nl-NL" dirty="0" smtClean="0"/>
          </a:p>
          <a:p>
            <a:pPr>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an">
  <a:themeElements>
    <a:clrScheme name="Media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796</TotalTime>
  <Words>4626</Words>
  <Application>Microsoft Office PowerPoint</Application>
  <PresentationFormat>Diavoorstelling (4:3)</PresentationFormat>
  <Paragraphs>463</Paragraphs>
  <Slides>62</Slides>
  <Notes>0</Notes>
  <HiddenSlides>0</HiddenSlides>
  <MMClips>0</MMClips>
  <ScaleCrop>false</ScaleCrop>
  <HeadingPairs>
    <vt:vector size="4" baseType="variant">
      <vt:variant>
        <vt:lpstr>Thema</vt:lpstr>
      </vt:variant>
      <vt:variant>
        <vt:i4>1</vt:i4>
      </vt:variant>
      <vt:variant>
        <vt:lpstr>Diatitels</vt:lpstr>
      </vt:variant>
      <vt:variant>
        <vt:i4>62</vt:i4>
      </vt:variant>
    </vt:vector>
  </HeadingPairs>
  <TitlesOfParts>
    <vt:vector size="63" baseType="lpstr">
      <vt:lpstr>Mediaan</vt:lpstr>
      <vt:lpstr>SDF  SUSTAINABLE DEVELOPMENT FINANCE </vt:lpstr>
      <vt:lpstr>SDF Outcome document - Index</vt:lpstr>
      <vt:lpstr>I. Procedural Introduction to the Report</vt:lpstr>
      <vt:lpstr>II. Organizational matters</vt:lpstr>
      <vt:lpstr>A. Organization of work</vt:lpstr>
      <vt:lpstr>B. Opening</vt:lpstr>
      <vt:lpstr>C. Election of officers</vt:lpstr>
      <vt:lpstr>D. Agenda</vt:lpstr>
      <vt:lpstr>E. Modalities of work</vt:lpstr>
      <vt:lpstr>F. Proceedings of the Intergovern-mental Committee of Experts - 1</vt:lpstr>
      <vt:lpstr>F. Proceedings of the Intergovern-mental Committee of Experts - 1</vt:lpstr>
      <vt:lpstr>G. Adoption of the report of the Inter-governmental Committee of Expert</vt:lpstr>
      <vt:lpstr>III. Introduction - 1</vt:lpstr>
      <vt:lpstr>III. Introduction - 2</vt:lpstr>
      <vt:lpstr>IV. The global context </vt:lpstr>
      <vt:lpstr>A. A changing global context - 1</vt:lpstr>
      <vt:lpstr>Figure 1: GDP per capita, relative to advanced economies </vt:lpstr>
      <vt:lpstr>A. A changing global context - 3</vt:lpstr>
      <vt:lpstr>A. A changing global context - 4</vt:lpstr>
      <vt:lpstr>B. The scope of financing needs</vt:lpstr>
      <vt:lpstr>B. The scope of financing needs</vt:lpstr>
      <vt:lpstr>B. The scope of financing needs</vt:lpstr>
      <vt:lpstr>C. Emerging patterns of resource flows</vt:lpstr>
      <vt:lpstr>C. Emerging patterns of resource flows</vt:lpstr>
      <vt:lpstr>C. Emerging patterns of resource flows</vt:lpstr>
      <vt:lpstr>C. Emerging patterns of resource flows</vt:lpstr>
      <vt:lpstr>C. Emerging patterns of resource flows</vt:lpstr>
      <vt:lpstr>C. Emerging patterns of resource flows</vt:lpstr>
      <vt:lpstr>C. Emerging patterns of resource flows</vt:lpstr>
      <vt:lpstr>C. Emerging patterns of resource flows Public domestic resource mobilization </vt:lpstr>
      <vt:lpstr>C. Emerging patterns of resource flows Public domestic resource mobilization </vt:lpstr>
      <vt:lpstr>C. Emerging patterns of resource flows Domestic private finance </vt:lpstr>
      <vt:lpstr>C. Emerging patterns of resource flows International public finance </vt:lpstr>
      <vt:lpstr>C. Emerging patterns of resource flows International public finance </vt:lpstr>
      <vt:lpstr>C. Emerging patterns of resource flows Int. trade &amp; cross-border private finance</vt:lpstr>
      <vt:lpstr>C. Emerging patterns of resource flows Int. trade &amp; cross-border private finance</vt:lpstr>
      <vt:lpstr>V. Strategic approach</vt:lpstr>
      <vt:lpstr>Figure 5: Flows of funds from int. and national financing sources to SD</vt:lpstr>
      <vt:lpstr>V. Strategic approach</vt:lpstr>
      <vt:lpstr>V. Strategic approach</vt:lpstr>
      <vt:lpstr>VI. Options for an integrated sustainable development financing strategy</vt:lpstr>
      <vt:lpstr>VI. Options for an integrated sustainable development financing strategy</vt:lpstr>
      <vt:lpstr>A. Domestic public financing</vt:lpstr>
      <vt:lpstr>A. Domestic public financing</vt:lpstr>
      <vt:lpstr>A. Domestic public financing</vt:lpstr>
      <vt:lpstr>A. Domestic public financing</vt:lpstr>
      <vt:lpstr>A. Domestic public financing</vt:lpstr>
      <vt:lpstr>A. Domestic public financing</vt:lpstr>
      <vt:lpstr>A. Domestic public financing</vt:lpstr>
      <vt:lpstr>A. Domestic public financing</vt:lpstr>
      <vt:lpstr>A. Domestic public financing</vt:lpstr>
      <vt:lpstr>A. Domestic public financing</vt:lpstr>
      <vt:lpstr>B. Domestic private financing</vt:lpstr>
      <vt:lpstr>C. International public financing</vt:lpstr>
      <vt:lpstr>D. International private financing</vt:lpstr>
      <vt:lpstr>E. Blended finance</vt:lpstr>
      <vt:lpstr>VII. Global governance for financing sustainable development</vt:lpstr>
      <vt:lpstr>VIII. Concluding remarks</vt:lpstr>
      <vt:lpstr>Dia 59</vt:lpstr>
      <vt:lpstr>Dia 60</vt:lpstr>
      <vt:lpstr> sustainable development Finance </vt:lpstr>
      <vt:lpstr>Dia 62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SDG’s  SUSTAINABLE DEVELOPMENT GOALS</dc:title>
  <dc:creator>Emile van Essen</dc:creator>
  <cp:lastModifiedBy>Emile van Essen</cp:lastModifiedBy>
  <cp:revision>8</cp:revision>
  <dcterms:created xsi:type="dcterms:W3CDTF">2014-08-03T21:02:19Z</dcterms:created>
  <dcterms:modified xsi:type="dcterms:W3CDTF">2014-09-14T23:52:06Z</dcterms:modified>
</cp:coreProperties>
</file>